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75" r:id="rId3"/>
    <p:sldMasterId id="2147483680" r:id="rId4"/>
  </p:sldMasterIdLst>
  <p:notesMasterIdLst>
    <p:notesMasterId r:id="rId32"/>
  </p:notesMasterIdLst>
  <p:sldIdLst>
    <p:sldId id="298" r:id="rId5"/>
    <p:sldId id="260" r:id="rId6"/>
    <p:sldId id="259" r:id="rId7"/>
    <p:sldId id="265" r:id="rId8"/>
    <p:sldId id="263" r:id="rId9"/>
    <p:sldId id="262" r:id="rId10"/>
    <p:sldId id="267" r:id="rId11"/>
    <p:sldId id="282" r:id="rId12"/>
    <p:sldId id="289" r:id="rId13"/>
    <p:sldId id="287" r:id="rId14"/>
    <p:sldId id="288" r:id="rId15"/>
    <p:sldId id="271" r:id="rId16"/>
    <p:sldId id="272" r:id="rId17"/>
    <p:sldId id="296" r:id="rId18"/>
    <p:sldId id="275" r:id="rId19"/>
    <p:sldId id="276" r:id="rId20"/>
    <p:sldId id="278" r:id="rId21"/>
    <p:sldId id="277" r:id="rId22"/>
    <p:sldId id="281" r:id="rId23"/>
    <p:sldId id="258" r:id="rId24"/>
    <p:sldId id="295" r:id="rId25"/>
    <p:sldId id="291" r:id="rId26"/>
    <p:sldId id="293" r:id="rId27"/>
    <p:sldId id="292" r:id="rId28"/>
    <p:sldId id="280" r:id="rId29"/>
    <p:sldId id="294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62" autoAdjust="0"/>
  </p:normalViewPr>
  <p:slideViewPr>
    <p:cSldViewPr snapToGrid="0" snapToObjects="1">
      <p:cViewPr>
        <p:scale>
          <a:sx n="85" d="100"/>
          <a:sy n="85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A26EF-5DEE-954B-8224-8DDCE3799F96}" type="datetimeFigureOut">
              <a:rPr lang="en-US" smtClean="0"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B864-CA22-3E4B-96EA-B5EF5F11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(6/2/11 13:18) -----</a:t>
            </a:r>
          </a:p>
          <a:p>
            <a:r>
              <a:rPr lang="en-US"/>
              <a:t>* enaged across markets</a:t>
            </a:r>
          </a:p>
          <a:p>
            <a:r>
              <a:rPr lang="en-US"/>
              <a:t>* consistent message across these conversations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B864-CA22-3E4B-96EA-B5EF5F11A3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(6/2/11 13:18) -----</a:t>
            </a:r>
          </a:p>
          <a:p>
            <a:r>
              <a:rPr lang="en-US"/>
              <a:t>scale: not just now, but at peak and in future</a:t>
            </a:r>
          </a:p>
          <a:p>
            <a:r>
              <a:rPr lang="en-US"/>
              <a:t>adapt: move processing to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B864-CA22-3E4B-96EA-B5EF5F11A3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(6/2/11 13:30) -----</a:t>
            </a:r>
          </a:p>
          <a:p>
            <a:r>
              <a:rPr lang="en-US"/>
              <a:t>Accurate now - use Volt.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B864-CA22-3E4B-96EA-B5EF5F11A3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1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(6/2/11 13:30) -----</a:t>
            </a:r>
          </a:p>
          <a:p>
            <a:r>
              <a:rPr lang="en-US"/>
              <a:t>Barron Schwartz quote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B864-CA22-3E4B-96EA-B5EF5F11A3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(6/2/11 13:42) -----</a:t>
            </a:r>
          </a:p>
          <a:p>
            <a:r>
              <a:rPr lang="en-US" dirty="0"/>
              <a:t>external store such as hadoop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B864-CA22-3E4B-96EA-B5EF5F11A3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7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workshop for people that want more information about building a </a:t>
            </a:r>
            <a:r>
              <a:rPr lang="en-US" baseline="0" dirty="0" err="1" smtClean="0"/>
              <a:t>voltdb</a:t>
            </a:r>
            <a:r>
              <a:rPr lang="en-US" baseline="0" smtClean="0"/>
              <a:t> app.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CB864-CA22-3E4B-96EA-B5EF5F11A3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191000"/>
            <a:ext cx="7010400" cy="762000"/>
          </a:xfrm>
        </p:spPr>
        <p:txBody>
          <a:bodyPr/>
          <a:lstStyle>
            <a:lvl1pPr>
              <a:defRPr>
                <a:solidFill>
                  <a:srgbClr val="2731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953000"/>
            <a:ext cx="7010400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A4A7A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72718" cy="954783"/>
          </a:xfrm>
          <a:prstGeom prst="rect">
            <a:avLst/>
          </a:prstGeom>
          <a:solidFill>
            <a:srgbClr val="A4A7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A4A7A6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52600"/>
            <a:ext cx="53340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8274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43000" y="4343400"/>
            <a:ext cx="67818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43000" y="4953000"/>
            <a:ext cx="67818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43000" y="5486400"/>
            <a:ext cx="6781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836AB816-92DF-CC45-AB75-C04F2D07D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191000"/>
            <a:ext cx="70104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31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953000"/>
            <a:ext cx="70104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A4A7A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612648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612648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800" baseline="0"/>
            </a:lvl1pPr>
            <a:lvl2pPr>
              <a:spcBef>
                <a:spcPts val="600"/>
              </a:spcBef>
              <a:defRPr baseline="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612648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AB816-92DF-CC45-AB75-C04F2D07D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191000"/>
            <a:ext cx="70104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31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953000"/>
            <a:ext cx="70104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A4A7A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191000"/>
            <a:ext cx="7010400" cy="762000"/>
          </a:xfrm>
        </p:spPr>
        <p:txBody>
          <a:bodyPr/>
          <a:lstStyle>
            <a:lvl1pPr>
              <a:defRPr>
                <a:solidFill>
                  <a:srgbClr val="2731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953000"/>
            <a:ext cx="7010400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A4A7A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FBA3D-7F2F-3B46-8E16-BCD51B2D1E7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72718" cy="954783"/>
          </a:xfrm>
          <a:prstGeom prst="rect">
            <a:avLst/>
          </a:prstGeom>
          <a:solidFill>
            <a:srgbClr val="A4A7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A4A7A6"/>
              </a:solidFill>
              <a:ea typeface="ＭＳ Ｐゴシック" pitchFamily="48" charset="-128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724400" y="6477000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March 3, 2009     |</a:t>
            </a:r>
            <a:r>
              <a:rPr lang="en-US" sz="1000"/>
              <a:t>    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B816-92DF-CC45-AB75-C04F2D07D2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har char="•"/>
        <a:defRPr sz="2800">
          <a:solidFill>
            <a:srgbClr val="2731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Times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Char char="+"/>
        <a:defRPr sz="2000">
          <a:solidFill>
            <a:schemeClr val="accent5">
              <a:lumMod val="75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9144000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79CB3">
                <a:alpha val="40000"/>
              </a:srgbClr>
            </a:outerShdw>
          </a:effectLst>
          <a:extLst/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981200" y="533400"/>
            <a:ext cx="36512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the open source database you’ll never outgrow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914400"/>
            <a:ext cx="9144001" cy="381000"/>
          </a:xfrm>
          <a:prstGeom prst="rect">
            <a:avLst/>
          </a:prstGeom>
          <a:gradFill>
            <a:gsLst>
              <a:gs pos="0">
                <a:srgbClr val="082745">
                  <a:alpha val="50000"/>
                </a:srgbClr>
              </a:gs>
              <a:gs pos="20000">
                <a:srgbClr val="082745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5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4" r:id="rId2"/>
    <p:sldLayoutId id="2147483695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3076C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9pPr>
    </p:titleStyle>
    <p:bodyStyle>
      <a:lvl1pPr marL="225425" indent="-225425" algn="l" rtl="0" eaLnBrk="1" fontAlgn="base" hangingPunct="1">
        <a:spcBef>
          <a:spcPts val="1200"/>
        </a:spcBef>
        <a:spcAft>
          <a:spcPct val="0"/>
        </a:spcAft>
        <a:buClr>
          <a:srgbClr val="3076C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1" fontAlgn="base" hangingPunct="1">
        <a:spcBef>
          <a:spcPts val="600"/>
        </a:spcBef>
        <a:spcAft>
          <a:spcPct val="0"/>
        </a:spcAft>
        <a:buClr>
          <a:srgbClr val="3076C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rgbClr val="3076C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79CB3">
                <a:alpha val="40000"/>
              </a:srgbClr>
            </a:outerShdw>
          </a:effectLst>
          <a:extLst/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slide title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 bullets or other content</a:t>
            </a:r>
          </a:p>
          <a:p>
            <a:pPr lvl="1"/>
            <a:r>
              <a:rPr lang="en-US" smtClean="0"/>
              <a:t>Second level text</a:t>
            </a:r>
          </a:p>
          <a:p>
            <a:pPr lvl="2"/>
            <a:r>
              <a:rPr lang="en-US" smtClean="0"/>
              <a:t>Third level text</a:t>
            </a:r>
          </a:p>
          <a:p>
            <a:pPr lvl="3"/>
            <a:r>
              <a:rPr lang="en-US" smtClean="0"/>
              <a:t>Fourth level text</a:t>
            </a:r>
          </a:p>
        </p:txBody>
      </p:sp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65125" y="6596063"/>
            <a:ext cx="625475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 smtClean="0">
                <a:solidFill>
                  <a:srgbClr val="879CB3"/>
                </a:solidFill>
                <a:latin typeface="Trebuchet MS" pitchFamily="34" charset="0"/>
                <a:ea typeface="+mn-ea"/>
                <a:cs typeface="+mn-cs"/>
              </a:rPr>
              <a:t>VoltDB</a:t>
            </a: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8393113" y="6596063"/>
            <a:ext cx="369887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F0E6528-080C-4408-BE55-56F71E5047A0}" type="slidenum">
              <a:rPr lang="en-US" sz="1100" b="1" smtClean="0">
                <a:solidFill>
                  <a:srgbClr val="879CB3"/>
                </a:solidFill>
                <a:latin typeface="Trebuchet MS" pitchFamily="34" charset="0"/>
                <a:ea typeface="+mn-ea"/>
                <a:cs typeface="+mn-cs"/>
              </a:rPr>
              <a:pPr eaLnBrk="1" hangingPunct="1">
                <a:defRPr/>
              </a:pPr>
              <a:t>‹#›</a:t>
            </a:fld>
            <a:endParaRPr lang="en-US" sz="1100" b="1" dirty="0" smtClean="0">
              <a:solidFill>
                <a:srgbClr val="879CB3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8274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2745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2745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2745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274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3076C2"/>
          </a:solidFill>
          <a:latin typeface="Calibri" pitchFamily="34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>
          <a:srgbClr val="082745"/>
        </a:buClr>
        <a:buFont typeface="Wingdings" pitchFamily="2" charset="2"/>
        <a:buChar char="§"/>
        <a:defRPr sz="2600" kern="1200">
          <a:solidFill>
            <a:srgbClr val="082745"/>
          </a:solidFill>
          <a:latin typeface="+mn-lt"/>
          <a:ea typeface="+mn-ea"/>
          <a:cs typeface="+mn-cs"/>
        </a:defRPr>
      </a:lvl1pPr>
      <a:lvl2pPr marL="688975" indent="-231775" algn="l" rtl="0" eaLnBrk="1" fontAlgn="base" hangingPunct="1">
        <a:spcBef>
          <a:spcPct val="20000"/>
        </a:spcBef>
        <a:spcAft>
          <a:spcPct val="0"/>
        </a:spcAft>
        <a:buClr>
          <a:srgbClr val="E68714"/>
        </a:buClr>
        <a:buFont typeface="Arial" pitchFamily="34" charset="0"/>
        <a:buChar char="+"/>
        <a:defRPr sz="2200" kern="1200">
          <a:solidFill>
            <a:srgbClr val="E68714"/>
          </a:solidFill>
          <a:latin typeface="+mn-lt"/>
          <a:ea typeface="+mn-ea"/>
          <a:cs typeface="+mn-cs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rgbClr val="879CB3"/>
        </a:buClr>
        <a:buFont typeface="Calibri" pitchFamily="34" charset="0"/>
        <a:buChar char="—"/>
        <a:defRPr sz="2000" kern="1200">
          <a:solidFill>
            <a:srgbClr val="879CB3"/>
          </a:solidFill>
          <a:latin typeface="+mn-lt"/>
          <a:ea typeface="+mn-ea"/>
          <a:cs typeface="+mn-cs"/>
        </a:defRPr>
      </a:lvl3pPr>
      <a:lvl4pPr marL="1200150" indent="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724400" y="6477000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March 3, 2009     |</a:t>
            </a:r>
            <a:r>
              <a:rPr lang="en-US" sz="1000">
                <a:solidFill>
                  <a:srgbClr val="000000"/>
                </a:solidFill>
              </a:rPr>
              <a:t>    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BA3D-7F2F-3B46-8E16-BCD51B2D1E7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har char="•"/>
        <a:defRPr sz="2800">
          <a:solidFill>
            <a:srgbClr val="2731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Times" charset="0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FA446"/>
        </a:buClr>
        <a:buChar char="+"/>
        <a:defRPr sz="2000">
          <a:solidFill>
            <a:srgbClr val="E68714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rgbClr val="27318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rbetts@voltdb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jtonedm.com/2011/05/24/ibms-big-data-platform-and-decision-managemen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rbetts@voltdb.com" TargetMode="External"/><Relationship Id="rId3" Type="http://schemas.openxmlformats.org/officeDocument/2006/relationships/hyperlink" Target="http://www.voltdb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Data. Fast Data.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Ryan Betts, VoltDB Engineering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rbetts@voltdb.com</a:t>
            </a:r>
            <a:r>
              <a:rPr lang="en-US" dirty="0" smtClean="0"/>
              <a:t> / </a:t>
            </a:r>
            <a:r>
              <a:rPr lang="en-US" dirty="0" smtClean="0"/>
              <a:t>@</a:t>
            </a:r>
            <a:r>
              <a:rPr lang="en-US" dirty="0" err="1" smtClean="0"/>
              <a:t>ryanbetts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/>
              <a:t>Eliminate stalls during transactions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600" dirty="0"/>
              <a:t>No disk waits during a transaction</a:t>
            </a:r>
          </a:p>
          <a:p>
            <a:pPr marL="0" indent="0">
              <a:buNone/>
            </a:pPr>
            <a:r>
              <a:rPr lang="en-US" sz="3600" dirty="0"/>
              <a:t>	No server &lt;-&gt; client network chatter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Concurrency by scheduling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not </a:t>
            </a:r>
            <a:r>
              <a:rPr lang="en-US" sz="4000" dirty="0"/>
              <a:t>by </a:t>
            </a:r>
            <a:r>
              <a:rPr lang="en-US" sz="4000" dirty="0" smtClean="0"/>
              <a:t>locking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410200"/>
          </a:xfrm>
        </p:spPr>
        <p:txBody>
          <a:bodyPr anchor="t"/>
          <a:lstStyle/>
          <a:p>
            <a:pPr marL="0" indent="0">
              <a:spcBef>
                <a:spcPts val="1200"/>
              </a:spcBef>
              <a:buNone/>
            </a:pP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ACID / Transactional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CAP-wise consistent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EBFBA3D-7F2F-3B46-8E16-BCD51B2D1E73}" type="slidenum">
              <a:rPr lang="en-US" sz="180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sz="18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4275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lead to: ACID &amp;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36"/>
            <a:ext cx="4181061" cy="26690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 node:</a:t>
            </a:r>
          </a:p>
          <a:p>
            <a:pPr marL="344488"/>
            <a:r>
              <a:rPr lang="en-US" dirty="0" smtClean="0"/>
              <a:t>1 million SQL statements per second</a:t>
            </a:r>
          </a:p>
          <a:p>
            <a:pPr marL="344488"/>
            <a:r>
              <a:rPr lang="en-US" dirty="0" smtClean="0"/>
              <a:t>50,000 multi-statement procedures per second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P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4" y="4636162"/>
            <a:ext cx="8102600" cy="170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93" y="1060171"/>
            <a:ext cx="3630412" cy="33925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2364" y="4190968"/>
            <a:ext cx="4181061" cy="56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82745"/>
              </a:buClr>
              <a:buFont typeface="Wingdings" pitchFamily="2" charset="2"/>
              <a:buChar char="§"/>
              <a:defRPr sz="2800" kern="1200" baseline="0">
                <a:solidFill>
                  <a:srgbClr val="082745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E68714"/>
              </a:buClr>
              <a:buFont typeface="Arial" pitchFamily="34" charset="0"/>
              <a:buChar char="+"/>
              <a:defRPr sz="2200" kern="1200" baseline="0">
                <a:solidFill>
                  <a:srgbClr val="E68714"/>
                </a:solidFill>
                <a:latin typeface="+mn-lt"/>
                <a:ea typeface="+mn-ea"/>
                <a:cs typeface="+mn-cs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79CB3"/>
              </a:buClr>
              <a:buFont typeface="Calibri" pitchFamily="34" charset="0"/>
              <a:buChar char="—"/>
              <a:defRPr sz="2000" kern="1200">
                <a:solidFill>
                  <a:srgbClr val="879CB3"/>
                </a:solidFill>
                <a:latin typeface="+mn-lt"/>
                <a:ea typeface="+mn-ea"/>
                <a:cs typeface="+mn-cs"/>
              </a:defRPr>
            </a:lvl3pPr>
            <a:lvl4pPr marL="1200150" indent="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/>
              <a:t>Per node TPC-C TPS on 3 and 6 nodes: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79CB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1200150"/>
            <a:ext cx="9144001" cy="95250"/>
          </a:xfrm>
          <a:prstGeom prst="rect">
            <a:avLst/>
          </a:prstGeom>
          <a:gradFill>
            <a:gsLst>
              <a:gs pos="0">
                <a:srgbClr val="082745">
                  <a:alpha val="50000"/>
                </a:srgbClr>
              </a:gs>
              <a:gs pos="20000">
                <a:srgbClr val="082745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676400" y="2319130"/>
            <a:ext cx="5334000" cy="1033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How VoltDB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6565"/>
            <a:ext cx="8229600" cy="8095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Tables are horizontally split into </a:t>
            </a:r>
            <a:r>
              <a:rPr lang="en-US" b="1" dirty="0" smtClean="0"/>
              <a:t>PARTITIONS</a:t>
            </a:r>
            <a:endParaRPr lang="en-US" dirty="0"/>
          </a:p>
        </p:txBody>
      </p:sp>
      <p:pic>
        <p:nvPicPr>
          <p:cNvPr id="19" name="Picture 18" descr="Partitioning Ta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80" y="1277364"/>
            <a:ext cx="6402988" cy="3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3454"/>
            <a:ext cx="8229600" cy="5464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Procedures </a:t>
            </a:r>
            <a:r>
              <a:rPr lang="en-US" b="1" dirty="0" smtClean="0"/>
              <a:t>routed </a:t>
            </a:r>
            <a:r>
              <a:rPr lang="en-US" dirty="0" smtClean="0"/>
              <a:t>to, </a:t>
            </a:r>
            <a:r>
              <a:rPr lang="en-US" b="1" dirty="0" smtClean="0"/>
              <a:t>ordered</a:t>
            </a:r>
            <a:r>
              <a:rPr lang="en-US" dirty="0" smtClean="0"/>
              <a:t> and </a:t>
            </a:r>
            <a:r>
              <a:rPr lang="en-US" b="1" dirty="0" smtClean="0"/>
              <a:t>run</a:t>
            </a:r>
            <a:r>
              <a:rPr lang="en-US" dirty="0" smtClean="0"/>
              <a:t> at partitions</a:t>
            </a:r>
            <a:endParaRPr lang="en-US" dirty="0"/>
          </a:p>
        </p:txBody>
      </p:sp>
      <p:pic>
        <p:nvPicPr>
          <p:cNvPr id="6" name="Picture 5" descr="Serialized Process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8002"/>
            <a:ext cx="8033393" cy="41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r>
              <a:rPr lang="en-US" dirty="0" smtClean="0"/>
              <a:t>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cs typeface="ＭＳ Ｐゴシック" pitchFamily="-109" charset="-128"/>
              </a:rPr>
              <a:t>Transaction ==  stored procedure invocation.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cs typeface="ＭＳ Ｐゴシック" pitchFamily="-109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cs typeface="ＭＳ Ｐゴシック" pitchFamily="-109" charset="-128"/>
              </a:rPr>
              <a:t>Two procedure types – </a:t>
            </a:r>
            <a:r>
              <a:rPr lang="en-US" dirty="0">
                <a:cs typeface="ＭＳ Ｐゴシック" pitchFamily="-109" charset="-128"/>
              </a:rPr>
              <a:t>both ACID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Single-Partition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All SQL operates within a single </a:t>
            </a:r>
            <a:r>
              <a:rPr lang="en-US" dirty="0" smtClean="0"/>
              <a:t>partition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Multi-Partition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SQL operations on partitioned tables across partitions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Insert/update/delete on replicated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0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Single-threaded executor at each partition</a:t>
            </a:r>
          </a:p>
          <a:p>
            <a:r>
              <a:rPr lang="en-US" sz="2400" dirty="0" smtClean="0"/>
              <a:t>No locking/dead-locks</a:t>
            </a:r>
          </a:p>
          <a:p>
            <a:r>
              <a:rPr lang="en-US" sz="2400" dirty="0" smtClean="0"/>
              <a:t>Transactions run to completion, serially, at each partition</a:t>
            </a:r>
          </a:p>
          <a:p>
            <a:r>
              <a:rPr lang="en-US" sz="2400" dirty="0" smtClean="0"/>
              <a:t>Single partition procedures run in microseconds</a:t>
            </a:r>
          </a:p>
          <a:p>
            <a:r>
              <a:rPr lang="en-US" sz="2400" dirty="0" smtClean="0"/>
              <a:t>However, single-threaded comes at a price</a:t>
            </a:r>
          </a:p>
          <a:p>
            <a:pPr lvl="1"/>
            <a:r>
              <a:rPr lang="en-US" sz="2000" dirty="0" smtClean="0"/>
              <a:t>Other transactions wait for running transaction to complete</a:t>
            </a:r>
          </a:p>
          <a:p>
            <a:pPr lvl="1"/>
            <a:r>
              <a:rPr lang="en-US" sz="2000" dirty="0" smtClean="0"/>
              <a:t>Don’t do anything crazy in a procedure (request web page, send email)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1EBFBA3D-7F2F-3B46-8E16-BCD51B2D1E7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5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stored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458"/>
            <a:ext cx="8229600" cy="521318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nsolas"/>
              </a:rPr>
              <a:t>@</a:t>
            </a:r>
            <a:r>
              <a:rPr lang="en-US" sz="1800" dirty="0" err="1" smtClean="0">
                <a:solidFill>
                  <a:srgbClr val="800000"/>
                </a:solidFill>
                <a:latin typeface="Consolas"/>
              </a:rPr>
              <a:t>ProcInfo</a:t>
            </a:r>
            <a:r>
              <a:rPr lang="en-US" sz="1800" dirty="0" smtClean="0">
                <a:latin typeface="Consolas"/>
              </a:rPr>
              <a:t>(</a:t>
            </a:r>
            <a:r>
              <a:rPr lang="en-US" sz="1800" dirty="0" err="1" smtClean="0">
                <a:latin typeface="Consolas"/>
              </a:rPr>
              <a:t>singlePartition</a:t>
            </a:r>
            <a:r>
              <a:rPr lang="en-US" sz="1800" dirty="0" smtClean="0">
                <a:latin typeface="Consolas"/>
              </a:rPr>
              <a:t>=true,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</a:rPr>
              <a:t> </a:t>
            </a:r>
            <a:r>
              <a:rPr lang="en-US" sz="1800" dirty="0" smtClean="0">
                <a:latin typeface="Consolas"/>
              </a:rPr>
              <a:t>         </a:t>
            </a:r>
            <a:r>
              <a:rPr lang="en-US" sz="1800" dirty="0" err="1" smtClean="0">
                <a:latin typeface="Consolas"/>
              </a:rPr>
              <a:t>partitionInfo</a:t>
            </a:r>
            <a:r>
              <a:rPr lang="en-US" sz="1800" dirty="0" smtClean="0">
                <a:latin typeface="Consolas"/>
              </a:rPr>
              <a:t>=“</a:t>
            </a:r>
            <a:r>
              <a:rPr lang="en-US" sz="1800" dirty="0" err="1" smtClean="0">
                <a:latin typeface="Consolas"/>
              </a:rPr>
              <a:t>tags.tag</a:t>
            </a:r>
            <a:r>
              <a:rPr lang="en-US" sz="1800" dirty="0" smtClean="0">
                <a:latin typeface="Consolas"/>
              </a:rPr>
              <a:t>: 0”)</a:t>
            </a:r>
          </a:p>
          <a:p>
            <a:pPr marL="0" indent="0">
              <a:buNone/>
            </a:pPr>
            <a:endParaRPr lang="en-US" sz="1800" dirty="0" smtClean="0">
              <a:latin typeface="Consolas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/>
              </a:rPr>
              <a:t>p</a:t>
            </a: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ublic class </a:t>
            </a:r>
            <a:r>
              <a:rPr lang="en-US" sz="1800" dirty="0" smtClean="0">
                <a:latin typeface="Consolas"/>
              </a:rPr>
              <a:t>Insert </a:t>
            </a: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extends</a:t>
            </a:r>
            <a:r>
              <a:rPr lang="en-US" sz="1800" dirty="0" smtClean="0">
                <a:latin typeface="Consolas"/>
              </a:rPr>
              <a:t> </a:t>
            </a:r>
            <a:r>
              <a:rPr lang="en-US" sz="1800" dirty="0" err="1" smtClean="0">
                <a:latin typeface="Consolas"/>
              </a:rPr>
              <a:t>VoltProcedure</a:t>
            </a:r>
            <a:r>
              <a:rPr lang="en-US" sz="1800" dirty="0" smtClean="0">
                <a:latin typeface="Consolas"/>
              </a:rPr>
              <a:t> {</a:t>
            </a:r>
          </a:p>
          <a:p>
            <a:pPr marL="0" indent="0">
              <a:buNone/>
            </a:pPr>
            <a:r>
              <a:rPr lang="en-US" sz="1800" dirty="0" smtClean="0">
                <a:latin typeface="Consolas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public final </a:t>
            </a:r>
            <a:r>
              <a:rPr lang="en-US" sz="1800" dirty="0" err="1" smtClean="0">
                <a:latin typeface="Consolas"/>
              </a:rPr>
              <a:t>SQLStmt</a:t>
            </a:r>
            <a:r>
              <a:rPr lang="en-US" sz="1800" dirty="0" smtClean="0">
                <a:latin typeface="Consolas"/>
              </a:rPr>
              <a:t> </a:t>
            </a:r>
            <a:r>
              <a:rPr lang="en-US" sz="1800" dirty="0" err="1" smtClean="0">
                <a:latin typeface="Consolas"/>
              </a:rPr>
              <a:t>sql</a:t>
            </a:r>
            <a:r>
              <a:rPr lang="en-US" sz="1800" dirty="0" smtClean="0">
                <a:latin typeface="Consolas"/>
              </a:rPr>
              <a:t> = </a:t>
            </a:r>
            <a:r>
              <a:rPr lang="en-US" sz="1800" dirty="0" smtClean="0">
                <a:solidFill>
                  <a:srgbClr val="4F6228"/>
                </a:solidFill>
                <a:latin typeface="Consolas"/>
              </a:rPr>
              <a:t>new</a:t>
            </a:r>
            <a:r>
              <a:rPr lang="en-US" sz="1800" dirty="0" smtClean="0">
                <a:latin typeface="Consolas"/>
              </a:rPr>
              <a:t> </a:t>
            </a:r>
            <a:r>
              <a:rPr lang="en-US" sz="1800" dirty="0" err="1" smtClean="0">
                <a:latin typeface="Consolas"/>
              </a:rPr>
              <a:t>SQLSmt</a:t>
            </a:r>
            <a:r>
              <a:rPr lang="en-US" sz="18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</a:rPr>
              <a:t> </a:t>
            </a:r>
            <a:r>
              <a:rPr lang="en-US" sz="1800" dirty="0" smtClean="0">
                <a:latin typeface="Consolas"/>
              </a:rPr>
              <a:t>      “INSERT INTO </a:t>
            </a:r>
            <a:r>
              <a:rPr lang="en-US" sz="1800" dirty="0" err="1" smtClean="0">
                <a:latin typeface="Consolas"/>
              </a:rPr>
              <a:t>hashtags</a:t>
            </a:r>
            <a:r>
              <a:rPr lang="en-US" sz="1800" dirty="0" smtClean="0">
                <a:latin typeface="Consolas"/>
              </a:rPr>
              <a:t> (tag, </a:t>
            </a:r>
            <a:r>
              <a:rPr lang="en-US" sz="1800" dirty="0" err="1" smtClean="0">
                <a:latin typeface="Consolas"/>
              </a:rPr>
              <a:t>tweet_ts</a:t>
            </a:r>
            <a:r>
              <a:rPr lang="en-US" sz="1800" dirty="0" smtClean="0">
                <a:latin typeface="Consolas"/>
              </a:rPr>
              <a:t>) VALUES (?,?);”);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F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  public</a:t>
            </a:r>
            <a:r>
              <a:rPr lang="en-US" sz="1800" dirty="0" smtClean="0">
                <a:latin typeface="Consolas"/>
              </a:rPr>
              <a:t> </a:t>
            </a:r>
            <a:r>
              <a:rPr lang="en-US" sz="1800" dirty="0" err="1" smtClean="0">
                <a:latin typeface="Consolas"/>
              </a:rPr>
              <a:t>VoltTable</a:t>
            </a:r>
            <a:r>
              <a:rPr lang="en-US" sz="1800" dirty="0" smtClean="0">
                <a:latin typeface="Consolas"/>
              </a:rPr>
              <a:t>[] run(</a:t>
            </a: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1800" dirty="0" smtClean="0">
                <a:latin typeface="Consolas"/>
              </a:rPr>
              <a:t> tag, </a:t>
            </a: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long</a:t>
            </a:r>
            <a:r>
              <a:rPr lang="en-US" sz="1800" dirty="0" smtClean="0">
                <a:latin typeface="Consolas"/>
              </a:rPr>
              <a:t> timestamp) </a:t>
            </a:r>
            <a:r>
              <a:rPr lang="en-US" sz="1800" dirty="0" smtClean="0">
                <a:solidFill>
                  <a:srgbClr val="0000FF"/>
                </a:solidFill>
                <a:latin typeface="Consolas"/>
              </a:rPr>
              <a:t>throws</a:t>
            </a:r>
            <a:r>
              <a:rPr lang="en-US" sz="1800" dirty="0" smtClean="0">
                <a:latin typeface="Consolas"/>
              </a:rPr>
              <a:t>… {</a:t>
            </a:r>
          </a:p>
          <a:p>
            <a:pPr marL="0" indent="0">
              <a:buNone/>
            </a:pPr>
            <a:r>
              <a:rPr lang="en-US" sz="1800" dirty="0" smtClean="0">
                <a:latin typeface="Consolas"/>
              </a:rPr>
              <a:t>       </a:t>
            </a:r>
            <a:r>
              <a:rPr lang="en-US" sz="1800" dirty="0" err="1" smtClean="0">
                <a:latin typeface="Consolas"/>
              </a:rPr>
              <a:t>voltQueueSQL</a:t>
            </a:r>
            <a:r>
              <a:rPr lang="en-US" sz="1800" dirty="0" smtClean="0">
                <a:latin typeface="Consolas"/>
              </a:rPr>
              <a:t>(</a:t>
            </a:r>
            <a:r>
              <a:rPr lang="en-US" sz="1800" dirty="0" err="1" smtClean="0">
                <a:latin typeface="Consolas"/>
              </a:rPr>
              <a:t>sql</a:t>
            </a:r>
            <a:r>
              <a:rPr lang="en-US" sz="1800" dirty="0" smtClean="0">
                <a:latin typeface="Consolas"/>
              </a:rPr>
              <a:t>, tag, timestamp);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</a:rPr>
              <a:t> </a:t>
            </a:r>
            <a:r>
              <a:rPr lang="en-US" sz="1800" dirty="0" smtClean="0">
                <a:latin typeface="Consolas"/>
              </a:rPr>
              <a:t>     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Consolas"/>
              </a:rPr>
              <a:t>return</a:t>
            </a:r>
            <a:r>
              <a:rPr lang="en-US" sz="1800" dirty="0" smtClean="0">
                <a:latin typeface="Consolas"/>
              </a:rPr>
              <a:t> </a:t>
            </a:r>
            <a:r>
              <a:rPr lang="en-US" sz="1800" dirty="0" err="1" smtClean="0">
                <a:latin typeface="Consolas"/>
              </a:rPr>
              <a:t>voltExecuteSQL</a:t>
            </a:r>
            <a:r>
              <a:rPr lang="en-US" sz="1800" dirty="0" smtClean="0">
                <a:latin typeface="Consolas"/>
              </a:rPr>
              <a:t>(true);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</a:rPr>
              <a:t> </a:t>
            </a:r>
            <a:r>
              <a:rPr lang="en-US" sz="1800" dirty="0" smtClean="0">
                <a:latin typeface="Consolas"/>
              </a:rPr>
              <a:t>  }  </a:t>
            </a:r>
          </a:p>
          <a:p>
            <a:pPr marL="0" indent="0">
              <a:buNone/>
            </a:pPr>
            <a:r>
              <a:rPr lang="en-US" sz="1800" dirty="0" smtClean="0"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883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Volume. Velocity. Variation.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http://jtonedm.com/2011/05/24/ibms-big-data-platform-and-decision-management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Analyzing streaming data to find patterns</a:t>
            </a:r>
            <a:endParaRPr lang="en-US" dirty="0"/>
          </a:p>
          <a:p>
            <a:r>
              <a:rPr lang="en-US" dirty="0" smtClean="0"/>
              <a:t>Analyzing streaming data to make decisions.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i="1" dirty="0" smtClean="0"/>
              <a:t>James Taylor on Everything Decision Management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4424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6"/>
          <p:cNvGrpSpPr>
            <a:grpSpLocks/>
          </p:cNvGrpSpPr>
          <p:nvPr/>
        </p:nvGrpSpPr>
        <p:grpSpPr bwMode="auto">
          <a:xfrm>
            <a:off x="6553200" y="2667000"/>
            <a:ext cx="1981200" cy="2286000"/>
            <a:chOff x="4128" y="1680"/>
            <a:chExt cx="1248" cy="1440"/>
          </a:xfrm>
        </p:grpSpPr>
        <p:sp>
          <p:nvSpPr>
            <p:cNvPr id="25222" name="Text Box 1221"/>
            <p:cNvSpPr txBox="1">
              <a:spLocks noChangeArrowheads="1"/>
            </p:cNvSpPr>
            <p:nvPr/>
          </p:nvSpPr>
          <p:spPr bwMode="auto">
            <a:xfrm>
              <a:off x="4992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itchFamily="-109" charset="0"/>
                </a:rPr>
                <a:t>X</a:t>
              </a:r>
            </a:p>
          </p:txBody>
        </p:sp>
        <p:sp>
          <p:nvSpPr>
            <p:cNvPr id="25223" name="Text Box 1222"/>
            <p:cNvSpPr txBox="1">
              <a:spLocks noChangeArrowheads="1"/>
            </p:cNvSpPr>
            <p:nvPr/>
          </p:nvSpPr>
          <p:spPr bwMode="auto">
            <a:xfrm>
              <a:off x="4320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itchFamily="-109" charset="0"/>
                </a:rPr>
                <a:t>X</a:t>
              </a:r>
            </a:p>
          </p:txBody>
        </p:sp>
        <p:sp>
          <p:nvSpPr>
            <p:cNvPr id="25224" name="Text Box 1223"/>
            <p:cNvSpPr txBox="1">
              <a:spLocks noChangeArrowheads="1"/>
            </p:cNvSpPr>
            <p:nvPr/>
          </p:nvSpPr>
          <p:spPr bwMode="auto">
            <a:xfrm>
              <a:off x="4128" y="26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itchFamily="-109" charset="0"/>
                </a:rPr>
                <a:t>X</a:t>
              </a:r>
            </a:p>
          </p:txBody>
        </p:sp>
        <p:sp>
          <p:nvSpPr>
            <p:cNvPr id="25225" name="Text Box 1224"/>
            <p:cNvSpPr txBox="1">
              <a:spLocks noChangeArrowheads="1"/>
            </p:cNvSpPr>
            <p:nvPr/>
          </p:nvSpPr>
          <p:spPr bwMode="auto">
            <a:xfrm>
              <a:off x="4464" y="28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itchFamily="-109" charset="0"/>
                </a:rPr>
                <a:t>X</a:t>
              </a:r>
            </a:p>
          </p:txBody>
        </p:sp>
        <p:sp>
          <p:nvSpPr>
            <p:cNvPr id="25226" name="Text Box 1225"/>
            <p:cNvSpPr txBox="1">
              <a:spLocks noChangeArrowheads="1"/>
            </p:cNvSpPr>
            <p:nvPr/>
          </p:nvSpPr>
          <p:spPr bwMode="auto">
            <a:xfrm>
              <a:off x="5040" y="28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 Black" pitchFamily="-109" charset="0"/>
                </a:rPr>
                <a:t>X</a:t>
              </a:r>
            </a:p>
          </p:txBody>
        </p:sp>
      </p:grpSp>
      <p:sp>
        <p:nvSpPr>
          <p:cNvPr id="12491" name="Rectangle 1227"/>
          <p:cNvSpPr>
            <a:spLocks noChangeArrowheads="1"/>
          </p:cNvSpPr>
          <p:nvPr/>
        </p:nvSpPr>
        <p:spPr bwMode="auto">
          <a:xfrm>
            <a:off x="6781800" y="25908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" name="Rectangle 1228"/>
          <p:cNvSpPr>
            <a:spLocks noChangeArrowheads="1"/>
          </p:cNvSpPr>
          <p:nvPr/>
        </p:nvSpPr>
        <p:spPr bwMode="auto">
          <a:xfrm>
            <a:off x="7848600" y="2514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" name="Rectangle 1229"/>
          <p:cNvSpPr>
            <a:spLocks noChangeArrowheads="1"/>
          </p:cNvSpPr>
          <p:nvPr/>
        </p:nvSpPr>
        <p:spPr bwMode="auto">
          <a:xfrm>
            <a:off x="6477000" y="41148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" name="Rectangle 1230"/>
          <p:cNvSpPr>
            <a:spLocks noChangeArrowheads="1"/>
          </p:cNvSpPr>
          <p:nvPr/>
        </p:nvSpPr>
        <p:spPr bwMode="auto">
          <a:xfrm>
            <a:off x="7010400" y="44196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5" name="Rectangle 1231"/>
          <p:cNvSpPr>
            <a:spLocks noChangeArrowheads="1"/>
          </p:cNvSpPr>
          <p:nvPr/>
        </p:nvSpPr>
        <p:spPr bwMode="auto">
          <a:xfrm>
            <a:off x="7924800" y="44958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ＭＳ Ｐゴシック" pitchFamily="-109" charset="-128"/>
              </a:rPr>
              <a:t>P</a:t>
            </a:r>
            <a:r>
              <a:rPr lang="en-US" dirty="0" smtClean="0">
                <a:cs typeface="ＭＳ Ｐゴシック" pitchFamily="-109" charset="-128"/>
              </a:rPr>
              <a:t>hysical </a:t>
            </a:r>
            <a:r>
              <a:rPr lang="en-US" dirty="0" smtClean="0">
                <a:cs typeface="ＭＳ Ｐゴシック" pitchFamily="-109" charset="-128"/>
              </a:rPr>
              <a:t>schema</a:t>
            </a:r>
            <a:endParaRPr lang="en-US" dirty="0">
              <a:cs typeface="ＭＳ Ｐゴシック" pitchFamily="-109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48545"/>
            <a:ext cx="7924800" cy="543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dirty="0" smtClean="0">
                <a:cs typeface="ＭＳ Ｐゴシック" pitchFamily="-109" charset="-128"/>
              </a:rPr>
              <a:t>Tables</a:t>
            </a:r>
            <a:endParaRPr lang="en-US" dirty="0">
              <a:cs typeface="ＭＳ Ｐゴシック" pitchFamily="-109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Partitioned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Rows spread across cluster by table column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High frequency of modification (transactional data)</a:t>
            </a: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Replicated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All rows exists in all </a:t>
            </a:r>
            <a:r>
              <a:rPr lang="en-US" dirty="0" err="1"/>
              <a:t>VoltDB</a:t>
            </a:r>
            <a:r>
              <a:rPr lang="en-US" dirty="0"/>
              <a:t> partitions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Low frequency of modification (customers, city, state, …)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Materialized Views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Grouped, aggregated partitioned table data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Automatically updated as table data is changed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Export-only tables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Insert-only tables</a:t>
            </a:r>
            <a:endParaRPr lang="en-US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Produces an externally consumable data stream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cs typeface="ＭＳ Ｐゴシック" pitchFamily="-109" charset="-128"/>
              </a:rPr>
              <a:t>Indexes – composite keys, unique, non-unique</a:t>
            </a:r>
            <a:endParaRPr lang="en-US" dirty="0"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55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984"/>
            <a:ext cx="8520680" cy="47231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F6228"/>
                </a:solidFill>
              </a:rPr>
              <a:t>-</a:t>
            </a:r>
            <a:r>
              <a:rPr lang="en-US" sz="2400" dirty="0">
                <a:solidFill>
                  <a:srgbClr val="4F6228"/>
                </a:solidFill>
                <a:latin typeface="Consolas"/>
              </a:rPr>
              <a:t>- </a:t>
            </a:r>
            <a:r>
              <a:rPr lang="en-US" sz="2400" dirty="0" err="1" smtClean="0">
                <a:solidFill>
                  <a:srgbClr val="4F6228"/>
                </a:solidFill>
                <a:latin typeface="Consolas"/>
              </a:rPr>
              <a:t>Agg</a:t>
            </a:r>
            <a:r>
              <a:rPr lang="en-US" sz="2400" dirty="0" smtClean="0">
                <a:solidFill>
                  <a:srgbClr val="4F6228"/>
                </a:solidFill>
                <a:latin typeface="Consolas"/>
              </a:rPr>
              <a:t>. votes by contestant. Determine </a:t>
            </a:r>
            <a:r>
              <a:rPr lang="en-US" sz="2400" dirty="0">
                <a:solidFill>
                  <a:srgbClr val="4F6228"/>
                </a:solidFill>
                <a:latin typeface="Consolas"/>
              </a:rPr>
              <a:t>winner                                            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  <a:latin typeface="Consolas"/>
              </a:rPr>
              <a:t>create view </a:t>
            </a:r>
            <a:r>
              <a:rPr lang="en-US" sz="2400" dirty="0" err="1" smtClean="0">
                <a:latin typeface="Consolas"/>
              </a:rPr>
              <a:t>votes_by_contestant</a:t>
            </a:r>
            <a:r>
              <a:rPr lang="en-US" sz="2400" dirty="0" smtClean="0">
                <a:latin typeface="Consolas"/>
              </a:rPr>
              <a:t> </a:t>
            </a:r>
            <a:r>
              <a:rPr lang="en-US" sz="2400" dirty="0" smtClean="0"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</a:rPr>
              <a:t> </a:t>
            </a:r>
            <a:r>
              <a:rPr lang="en-US" sz="2400" dirty="0" smtClean="0">
                <a:latin typeface="Consolas"/>
              </a:rPr>
              <a:t>  </a:t>
            </a:r>
            <a:r>
              <a:rPr lang="en-US" sz="2400" dirty="0" err="1" smtClean="0">
                <a:latin typeface="Consolas"/>
              </a:rPr>
              <a:t>contestent_number</a:t>
            </a:r>
            <a:r>
              <a:rPr lang="en-US" sz="2400" dirty="0" smtClean="0">
                <a:latin typeface="Consolas"/>
              </a:rPr>
              <a:t>, </a:t>
            </a:r>
            <a:r>
              <a:rPr lang="en-US" sz="2400" dirty="0" err="1" smtClean="0">
                <a:latin typeface="Consolas"/>
              </a:rPr>
              <a:t>num_votes</a:t>
            </a:r>
            <a:r>
              <a:rPr lang="en-US" sz="2400" dirty="0" smtClean="0"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  <a:latin typeface="Consolas"/>
              </a:rPr>
              <a:t>as </a:t>
            </a:r>
            <a:r>
              <a:rPr lang="en-US" sz="2400" dirty="0">
                <a:solidFill>
                  <a:srgbClr val="800000"/>
                </a:solidFill>
                <a:latin typeface="Consolas"/>
              </a:rPr>
              <a:t>select </a:t>
            </a:r>
            <a:r>
              <a:rPr lang="en-US" sz="2400" dirty="0" err="1">
                <a:latin typeface="Consolas"/>
              </a:rPr>
              <a:t>contestant_number</a:t>
            </a:r>
            <a:r>
              <a:rPr lang="en-US" sz="2400" dirty="0" smtClean="0">
                <a:latin typeface="Consolas"/>
              </a:rPr>
              <a:t>, count</a:t>
            </a:r>
            <a:r>
              <a:rPr lang="en-US" sz="2400" dirty="0">
                <a:latin typeface="Consolas"/>
              </a:rPr>
              <a:t>(*)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  <a:latin typeface="Consolas"/>
              </a:rPr>
              <a:t>from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2400" dirty="0">
                <a:latin typeface="Consolas"/>
              </a:rPr>
              <a:t>votes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  <a:latin typeface="Consolas"/>
              </a:rPr>
              <a:t>group by </a:t>
            </a:r>
            <a:r>
              <a:rPr lang="en-US" sz="2400" dirty="0" err="1">
                <a:latin typeface="Consolas"/>
              </a:rPr>
              <a:t>contestant_number</a:t>
            </a:r>
            <a:r>
              <a:rPr lang="en-US" sz="2400" dirty="0">
                <a:latin typeface="Consolas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Develop</a:t>
            </a:r>
            <a:r>
              <a:rPr lang="en-US" dirty="0" smtClean="0"/>
              <a:t>: Schema and procedures</a:t>
            </a:r>
          </a:p>
          <a:p>
            <a:pPr marL="0" indent="0">
              <a:buNone/>
            </a:pPr>
            <a:r>
              <a:rPr lang="en-US" u="sng" dirty="0" smtClean="0"/>
              <a:t>Assemble</a:t>
            </a:r>
            <a:r>
              <a:rPr lang="en-US" dirty="0" smtClean="0"/>
              <a:t>: using </a:t>
            </a:r>
            <a:r>
              <a:rPr lang="en-US" dirty="0" err="1" smtClean="0"/>
              <a:t>VoltCompiler</a:t>
            </a:r>
            <a:r>
              <a:rPr lang="en-US" dirty="0" smtClean="0"/>
              <a:t> to prepare procedures</a:t>
            </a:r>
          </a:p>
          <a:p>
            <a:pPr marL="0" indent="0">
              <a:buNone/>
            </a:pPr>
            <a:r>
              <a:rPr lang="en-US" u="sng" dirty="0" smtClean="0"/>
              <a:t>Deploy</a:t>
            </a:r>
            <a:r>
              <a:rPr lang="en-US" dirty="0" smtClean="0"/>
              <a:t>: application JAR file</a:t>
            </a:r>
          </a:p>
          <a:p>
            <a:pPr marL="0" indent="0">
              <a:buNone/>
            </a:pPr>
            <a:r>
              <a:rPr lang="en-US" u="sng" dirty="0" smtClean="0"/>
              <a:t>Monitor</a:t>
            </a:r>
            <a:r>
              <a:rPr lang="en-US" dirty="0" smtClean="0"/>
              <a:t>: log4j, built-in stats procedures, memory monitor, </a:t>
            </a:r>
            <a:r>
              <a:rPr lang="en-US" dirty="0" err="1" smtClean="0"/>
              <a:t>VoltDB</a:t>
            </a:r>
            <a:r>
              <a:rPr lang="en-US" dirty="0" smtClean="0"/>
              <a:t> Enterprise Manager (commercial)</a:t>
            </a:r>
          </a:p>
        </p:txBody>
      </p:sp>
    </p:spTree>
    <p:extLst>
      <p:ext uri="{BB962C8B-B14F-4D97-AF65-F5344CB8AC3E}">
        <p14:creationId xmlns:p14="http://schemas.microsoft.com/office/powerpoint/2010/main" val="379331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r>
              <a:rPr lang="en-US" dirty="0" smtClean="0"/>
              <a:t> Enterprise Manager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2" y="1157762"/>
            <a:ext cx="8507896" cy="52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2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in memory monitor</a:t>
            </a:r>
            <a:endParaRPr lang="en-US" dirty="0"/>
          </a:p>
        </p:txBody>
      </p:sp>
      <p:pic>
        <p:nvPicPr>
          <p:cNvPr id="4" name="Content Placeholder 3" descr="httpmem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7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61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Applications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Client application decisions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Language: Java, C#, C++, PHP, Python, Ruby, Erlang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Protocol: Wire or HTTP/JSON</a:t>
            </a:r>
          </a:p>
          <a:p>
            <a:pPr marL="914400" lvl="2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If wire then Asynchronous or Synchronous</a:t>
            </a:r>
          </a:p>
          <a:p>
            <a:pPr marL="914400" lvl="2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General client application structure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Connect to one or more nodes</a:t>
            </a:r>
          </a:p>
          <a:p>
            <a:pPr marL="914400" lvl="2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Transactions are forwarded to appropriate node in the cluster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Perform work (call stored procedures)</a:t>
            </a:r>
          </a:p>
          <a:p>
            <a:pPr marL="914400" lvl="2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Synchronously</a:t>
            </a:r>
          </a:p>
          <a:p>
            <a:pPr marL="914400" lvl="2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Asynchronously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Drain (if any asynchronous calls were performed)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Disconnect</a:t>
            </a:r>
          </a:p>
        </p:txBody>
      </p:sp>
    </p:spTree>
    <p:extLst>
      <p:ext uri="{BB962C8B-B14F-4D97-AF65-F5344CB8AC3E}">
        <p14:creationId xmlns:p14="http://schemas.microsoft.com/office/powerpoint/2010/main" val="380704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Sometimes it’s Velocity – not Petabytes</a:t>
            </a:r>
          </a:p>
          <a:p>
            <a:pPr marL="0" indent="0">
              <a:buNone/>
            </a:pPr>
            <a:r>
              <a:rPr lang="en-US" dirty="0" smtClean="0"/>
              <a:t>Value in real-time analysis of write intensive input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Workshop: Wednesday. </a:t>
            </a:r>
            <a:r>
              <a:rPr lang="en-US" i="1" dirty="0"/>
              <a:t> </a:t>
            </a:r>
            <a:r>
              <a:rPr lang="en-US" i="1" dirty="0" smtClean="0"/>
              <a:t>Flyer with details.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</a:t>
            </a:r>
            <a:r>
              <a:rPr lang="en-US" dirty="0" smtClean="0"/>
              <a:t>you!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rbetts@</a:t>
            </a:r>
            <a:r>
              <a:rPr lang="en-US" dirty="0" smtClean="0">
                <a:hlinkClick r:id="rId2"/>
              </a:rPr>
              <a:t>voltdb.com</a:t>
            </a:r>
            <a:r>
              <a:rPr lang="en-US" dirty="0" smtClean="0"/>
              <a:t>   </a:t>
            </a:r>
            <a:r>
              <a:rPr lang="en-US" dirty="0">
                <a:hlinkClick r:id="rId3"/>
              </a:rPr>
              <a:t>http://www.voltdb.com/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Twitter / @</a:t>
            </a:r>
            <a:r>
              <a:rPr lang="en-US" dirty="0" err="1" smtClean="0"/>
              <a:t>ryanbetts</a:t>
            </a:r>
            <a:r>
              <a:rPr lang="en-US" dirty="0" smtClean="0"/>
              <a:t>   </a:t>
            </a:r>
            <a:r>
              <a:rPr lang="en-US" dirty="0" err="1" smtClean="0"/>
              <a:t>Freenode</a:t>
            </a:r>
            <a:r>
              <a:rPr lang="en-US" dirty="0" smtClean="0"/>
              <a:t> / #</a:t>
            </a:r>
            <a:r>
              <a:rPr lang="en-US" dirty="0" err="1" smtClean="0"/>
              <a:t>voltdb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9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 pitchFamily="-109" charset="-128"/>
              </a:rPr>
              <a:t>A more concrete example</a:t>
            </a:r>
            <a:endParaRPr lang="en-US" dirty="0">
              <a:cs typeface="ＭＳ Ｐゴシック" pitchFamily="-109" charset="-128"/>
            </a:endParaRPr>
          </a:p>
        </p:txBody>
      </p:sp>
      <p:sp>
        <p:nvSpPr>
          <p:cNvPr id="61" name="Content Placeholder 60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257800"/>
          </a:xfrm>
        </p:spPr>
        <p:txBody>
          <a:bodyPr/>
          <a:lstStyle/>
          <a:p>
            <a:r>
              <a:rPr lang="en-US" b="1" dirty="0" smtClean="0"/>
              <a:t>Single-partition vs. Multi-partition</a:t>
            </a:r>
            <a:endParaRPr lang="en-US" b="1" dirty="0"/>
          </a:p>
        </p:txBody>
      </p:sp>
      <p:grpSp>
        <p:nvGrpSpPr>
          <p:cNvPr id="2" name="Group 15"/>
          <p:cNvGrpSpPr/>
          <p:nvPr/>
        </p:nvGrpSpPr>
        <p:grpSpPr>
          <a:xfrm>
            <a:off x="1066800" y="4724400"/>
            <a:ext cx="4114800" cy="1754326"/>
            <a:chOff x="838200" y="1981200"/>
            <a:chExt cx="4114800" cy="1754326"/>
          </a:xfrm>
        </p:grpSpPr>
        <p:grpSp>
          <p:nvGrpSpPr>
            <p:cNvPr id="3" name="Group 6"/>
            <p:cNvGrpSpPr/>
            <p:nvPr/>
          </p:nvGrpSpPr>
          <p:grpSpPr>
            <a:xfrm>
              <a:off x="838200" y="1981200"/>
              <a:ext cx="1219200" cy="1754326"/>
              <a:chOff x="838200" y="1981200"/>
              <a:chExt cx="1219200" cy="175432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914400" y="2286000"/>
                <a:ext cx="1074333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1	101	2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1	101	3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4	401	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14400" y="3011269"/>
                <a:ext cx="106680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1	knife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2	spoon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3	fork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38200" y="1981200"/>
                <a:ext cx="1219200" cy="17543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Partition 1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7"/>
            <p:cNvGrpSpPr/>
            <p:nvPr/>
          </p:nvGrpSpPr>
          <p:grpSpPr>
            <a:xfrm>
              <a:off x="2286000" y="1981200"/>
              <a:ext cx="1219200" cy="1754326"/>
              <a:chOff x="838200" y="1981200"/>
              <a:chExt cx="1219200" cy="175432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14400" y="2286000"/>
                <a:ext cx="1074333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2	201	1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5	501	3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5	502	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14400" y="3011269"/>
                <a:ext cx="106680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1	knife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2	spoon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3	fork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8200" y="1981200"/>
                <a:ext cx="1219200" cy="17543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Partition 2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1"/>
            <p:cNvGrpSpPr/>
            <p:nvPr/>
          </p:nvGrpSpPr>
          <p:grpSpPr>
            <a:xfrm>
              <a:off x="3733800" y="1981200"/>
              <a:ext cx="1219200" cy="1754326"/>
              <a:chOff x="838200" y="1981200"/>
              <a:chExt cx="1219200" cy="175432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14400" y="2286000"/>
                <a:ext cx="1074333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3	201	1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6	601	1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6	601	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14400" y="3011269"/>
                <a:ext cx="106680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1	knife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2	spoon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3	fork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38200" y="1981200"/>
                <a:ext cx="1219200" cy="17543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Partition 3</a:t>
                </a: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marL="457200" indent="-457200">
                  <a:tabLst>
                    <a:tab pos="342900" algn="l"/>
                    <a:tab pos="796925" algn="l"/>
                  </a:tabLst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 bwMode="auto">
          <a:xfrm>
            <a:off x="5257800" y="5029200"/>
            <a:ext cx="2971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31875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table orders : 	</a:t>
            </a:r>
            <a:r>
              <a:rPr lang="en-US" sz="105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customer_id</a:t>
            </a: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(partition key)</a:t>
            </a:r>
          </a:p>
          <a:p>
            <a:pPr>
              <a:tabLst>
                <a:tab pos="1031875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(partitioned)	</a:t>
            </a:r>
            <a:r>
              <a:rPr lang="en-US" sz="105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order_id</a:t>
            </a:r>
            <a:endParaRPr lang="en-US" sz="105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tabLst>
                <a:tab pos="1031875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	</a:t>
            </a:r>
            <a:r>
              <a:rPr lang="en-US" sz="105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product_id</a:t>
            </a:r>
            <a:endParaRPr lang="en-US" sz="105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7800" y="5791200"/>
            <a:ext cx="2971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31875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table products : 	</a:t>
            </a:r>
            <a:r>
              <a:rPr lang="en-US" sz="105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product_id</a:t>
            </a: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>
              <a:tabLst>
                <a:tab pos="1031875" algn="l"/>
              </a:tabLst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(replicated)	</a:t>
            </a:r>
            <a:r>
              <a:rPr lang="en-US" sz="105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product_name</a:t>
            </a:r>
            <a:endParaRPr lang="en-US" sz="1050" dirty="0" smtClean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24"/>
          <p:cNvGrpSpPr/>
          <p:nvPr/>
        </p:nvGrpSpPr>
        <p:grpSpPr>
          <a:xfrm>
            <a:off x="1066800" y="1981200"/>
            <a:ext cx="3352800" cy="2743200"/>
            <a:chOff x="1066800" y="1981200"/>
            <a:chExt cx="3352800" cy="27432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66800" y="1981200"/>
              <a:ext cx="3352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select count(*) from orders where 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customer_id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= 5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	</a:t>
              </a:r>
              <a:r>
                <a:rPr lang="en-US" sz="1050" b="1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single-partition</a:t>
              </a:r>
              <a:endParaRPr lang="en-US" sz="1050" b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4" name="Straight Arrow Connector 23"/>
            <p:cNvCxnSpPr>
              <a:stCxn id="17" idx="2"/>
              <a:endCxn id="11" idx="0"/>
            </p:cNvCxnSpPr>
            <p:nvPr/>
          </p:nvCxnSpPr>
          <p:spPr bwMode="auto">
            <a:xfrm rot="16200000" flipH="1">
              <a:off x="1790700" y="3390900"/>
              <a:ext cx="22860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31"/>
          <p:cNvGrpSpPr/>
          <p:nvPr/>
        </p:nvGrpSpPr>
        <p:grpSpPr>
          <a:xfrm>
            <a:off x="1066800" y="2514600"/>
            <a:ext cx="3505200" cy="2209800"/>
            <a:chOff x="1066800" y="2514600"/>
            <a:chExt cx="3505200" cy="2209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066800" y="2514600"/>
              <a:ext cx="3352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select count(*) from orders where 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product_id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= 3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	</a:t>
              </a:r>
              <a:r>
                <a:rPr lang="en-US" sz="1050" b="1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multi-partition</a:t>
              </a:r>
              <a:endParaRPr lang="en-US" sz="1050" b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7" name="Straight Arrow Connector 26"/>
            <p:cNvCxnSpPr>
              <a:stCxn id="20" idx="2"/>
              <a:endCxn id="6" idx="0"/>
            </p:cNvCxnSpPr>
            <p:nvPr/>
          </p:nvCxnSpPr>
          <p:spPr bwMode="auto">
            <a:xfrm rot="5400000">
              <a:off x="1333500" y="3314700"/>
              <a:ext cx="175260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0" idx="2"/>
              <a:endCxn id="11" idx="0"/>
            </p:cNvCxnSpPr>
            <p:nvPr/>
          </p:nvCxnSpPr>
          <p:spPr bwMode="auto">
            <a:xfrm rot="16200000" flipH="1">
              <a:off x="2057400" y="3657600"/>
              <a:ext cx="17526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0" idx="2"/>
              <a:endCxn id="15" idx="0"/>
            </p:cNvCxnSpPr>
            <p:nvPr/>
          </p:nvCxnSpPr>
          <p:spPr bwMode="auto">
            <a:xfrm rot="16200000" flipH="1">
              <a:off x="2781300" y="2933700"/>
              <a:ext cx="1752600" cy="1828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34"/>
          <p:cNvGrpSpPr/>
          <p:nvPr/>
        </p:nvGrpSpPr>
        <p:grpSpPr>
          <a:xfrm>
            <a:off x="1066800" y="3048000"/>
            <a:ext cx="4419600" cy="1676400"/>
            <a:chOff x="1066800" y="3048000"/>
            <a:chExt cx="4419600" cy="16764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066800" y="3048000"/>
              <a:ext cx="44196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insert into orders (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customer_id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 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order_id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, 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product_id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) values (3,303,2)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	</a:t>
              </a:r>
              <a:r>
                <a:rPr lang="en-US" sz="1050" b="1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single-partition</a:t>
              </a:r>
              <a:endParaRPr lang="en-US" sz="1050" b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4" name="Straight Arrow Connector 33"/>
            <p:cNvCxnSpPr>
              <a:stCxn id="21" idx="2"/>
              <a:endCxn id="15" idx="0"/>
            </p:cNvCxnSpPr>
            <p:nvPr/>
          </p:nvCxnSpPr>
          <p:spPr bwMode="auto">
            <a:xfrm rot="16200000" flipH="1">
              <a:off x="3314700" y="3467100"/>
              <a:ext cx="1219200" cy="1295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41"/>
          <p:cNvGrpSpPr/>
          <p:nvPr/>
        </p:nvGrpSpPr>
        <p:grpSpPr>
          <a:xfrm>
            <a:off x="1066800" y="3581400"/>
            <a:ext cx="4267200" cy="1143000"/>
            <a:chOff x="1066800" y="3581400"/>
            <a:chExt cx="4267200" cy="1143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66800" y="3581400"/>
              <a:ext cx="426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update products set 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product_name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= ‘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spork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’ where </a:t>
              </a:r>
              <a:r>
                <a:rPr lang="en-US" sz="1050" dirty="0" err="1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product_id</a:t>
              </a:r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 = 3</a:t>
              </a:r>
            </a:p>
            <a:p>
              <a:r>
                <a:rPr lang="en-US" sz="1050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	</a:t>
              </a:r>
              <a:r>
                <a:rPr lang="en-US" sz="1050" b="1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multi-partition</a:t>
              </a:r>
              <a:endParaRPr lang="en-US" sz="1050" b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7" name="Straight Arrow Connector 36"/>
            <p:cNvCxnSpPr>
              <a:stCxn id="22" idx="2"/>
              <a:endCxn id="6" idx="0"/>
            </p:cNvCxnSpPr>
            <p:nvPr/>
          </p:nvCxnSpPr>
          <p:spPr bwMode="auto">
            <a:xfrm rot="5400000">
              <a:off x="2095500" y="3619500"/>
              <a:ext cx="68580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22" idx="2"/>
              <a:endCxn id="11" idx="0"/>
            </p:cNvCxnSpPr>
            <p:nvPr/>
          </p:nvCxnSpPr>
          <p:spPr bwMode="auto">
            <a:xfrm rot="5400000">
              <a:off x="2819400" y="4343400"/>
              <a:ext cx="6858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22" idx="2"/>
              <a:endCxn id="15" idx="0"/>
            </p:cNvCxnSpPr>
            <p:nvPr/>
          </p:nvCxnSpPr>
          <p:spPr bwMode="auto">
            <a:xfrm rot="16200000" flipH="1">
              <a:off x="3543300" y="3695700"/>
              <a:ext cx="685800" cy="1371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3" name="Rounded Rectangle 42"/>
          <p:cNvSpPr/>
          <p:nvPr/>
        </p:nvSpPr>
        <p:spPr bwMode="auto">
          <a:xfrm>
            <a:off x="2590800" y="5257800"/>
            <a:ext cx="1066800" cy="381000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143000" y="5238136"/>
            <a:ext cx="1066800" cy="201168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2590800" y="5239512"/>
            <a:ext cx="1066800" cy="201168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962400" y="4724400"/>
            <a:ext cx="1143000" cy="228600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143000" y="6172200"/>
            <a:ext cx="1066800" cy="201168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590800" y="6172200"/>
            <a:ext cx="1066800" cy="201168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038600" y="6172200"/>
            <a:ext cx="1066800" cy="201168"/>
          </a:xfrm>
          <a:prstGeom prst="roundRect">
            <a:avLst/>
          </a:prstGeom>
          <a:solidFill>
            <a:srgbClr val="FF00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18" grpId="0" animBg="1"/>
      <p:bldP spid="19" grpId="0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Throughput</a:t>
            </a:r>
            <a:r>
              <a:rPr lang="en-US" dirty="0" smtClean="0"/>
              <a:t>: Lots of transactions: 10,000 to 1M TPS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 Cheap transactions: $ / transaction must be tiny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Scale</a:t>
            </a:r>
            <a:r>
              <a:rPr lang="en-US" dirty="0" smtClean="0"/>
              <a:t>: Streaming writes. </a:t>
            </a:r>
            <a:r>
              <a:rPr lang="en-US" dirty="0"/>
              <a:t>R</a:t>
            </a:r>
            <a:r>
              <a:rPr lang="en-US" dirty="0" smtClean="0"/>
              <a:t>eads of summary aggregates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score board in the 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504"/>
            <a:ext cx="491771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Financial tick streams</a:t>
            </a:r>
          </a:p>
          <a:p>
            <a:pPr marL="457200" lvl="1" indent="0">
              <a:buNone/>
            </a:pPr>
            <a:r>
              <a:rPr lang="en-US" dirty="0" smtClean="0"/>
              <a:t>100k to 2M write/update TPS</a:t>
            </a:r>
          </a:p>
          <a:p>
            <a:pPr marL="457200" lvl="1" indent="0">
              <a:buNone/>
            </a:pPr>
            <a:r>
              <a:rPr lang="en-US" dirty="0" smtClean="0"/>
              <a:t>1000’s of summary read </a:t>
            </a:r>
            <a:r>
              <a:rPr lang="en-US" dirty="0" smtClean="0"/>
              <a:t>TPS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Sensor </a:t>
            </a:r>
            <a:r>
              <a:rPr lang="en-US" dirty="0" smtClean="0"/>
              <a:t>inputs</a:t>
            </a:r>
          </a:p>
          <a:p>
            <a:pPr marL="457200" lvl="1" indent="0">
              <a:buNone/>
            </a:pPr>
            <a:r>
              <a:rPr lang="en-US" dirty="0" smtClean="0"/>
              <a:t>50k – 500k writes/update TPS</a:t>
            </a:r>
          </a:p>
          <a:p>
            <a:pPr marL="457200" lvl="1" indent="0">
              <a:buNone/>
            </a:pPr>
            <a:r>
              <a:rPr lang="en-US" dirty="0" smtClean="0"/>
              <a:t>100’s </a:t>
            </a:r>
            <a:r>
              <a:rPr lang="en-US" dirty="0" smtClean="0"/>
              <a:t>summary </a:t>
            </a:r>
            <a:r>
              <a:rPr lang="en-US" dirty="0" smtClean="0"/>
              <a:t>read TPS</a:t>
            </a:r>
            <a:endParaRPr lang="en-US" dirty="0" smtClean="0"/>
          </a:p>
        </p:txBody>
      </p:sp>
      <p:pic>
        <p:nvPicPr>
          <p:cNvPr id="4" name="Picture 3" descr="CribbageBoardGa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55" y="2382916"/>
            <a:ext cx="3344801" cy="33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6705600" y="1036320"/>
            <a:ext cx="1798320" cy="914400"/>
          </a:xfrm>
          <a:prstGeom prst="roundRect">
            <a:avLst/>
          </a:prstGeom>
          <a:solidFill>
            <a:srgbClr val="FE8A0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Lower-frequency transactions</a:t>
            </a:r>
            <a:endParaRPr lang="en-US" sz="16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267200" y="1051560"/>
            <a:ext cx="1752600" cy="914400"/>
          </a:xfrm>
          <a:prstGeom prst="roundRect">
            <a:avLst/>
          </a:prstGeom>
          <a:solidFill>
            <a:srgbClr val="FE8A0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High-frequency transactions</a:t>
            </a:r>
            <a:endParaRPr lang="en-US" sz="16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0" y="1082040"/>
            <a:ext cx="1447800" cy="914400"/>
          </a:xfrm>
          <a:prstGeom prst="roundRect">
            <a:avLst/>
          </a:prstGeom>
          <a:solidFill>
            <a:srgbClr val="FE8A0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Data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Source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Mix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75260" y="1965960"/>
            <a:ext cx="2209800" cy="624840"/>
          </a:xfrm>
          <a:prstGeom prst="roundRect">
            <a:avLst/>
          </a:prstGeom>
          <a:solidFill>
            <a:srgbClr val="0827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Financial trade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monitoring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3513020"/>
            <a:ext cx="2209800" cy="624840"/>
          </a:xfrm>
          <a:prstGeom prst="roundRect">
            <a:avLst/>
          </a:prstGeom>
          <a:solidFill>
            <a:srgbClr val="0827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Telco call data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record management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52400" y="4275020"/>
            <a:ext cx="2209800" cy="624840"/>
          </a:xfrm>
          <a:prstGeom prst="roundRect">
            <a:avLst/>
          </a:prstGeom>
          <a:solidFill>
            <a:srgbClr val="0827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Website vulnerability detection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" y="5037020"/>
            <a:ext cx="2209800" cy="624840"/>
          </a:xfrm>
          <a:prstGeom prst="roundRect">
            <a:avLst/>
          </a:prstGeom>
          <a:solidFill>
            <a:srgbClr val="0827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Online gaming </a:t>
            </a:r>
            <a:b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micro transactions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26995" y="2749200"/>
            <a:ext cx="2209800" cy="624840"/>
          </a:xfrm>
          <a:prstGeom prst="roundRect">
            <a:avLst/>
          </a:prstGeom>
          <a:solidFill>
            <a:srgbClr val="0827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Digital Advertising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5260" y="5815584"/>
            <a:ext cx="2209800" cy="624840"/>
          </a:xfrm>
          <a:prstGeom prst="roundRect">
            <a:avLst/>
          </a:prstGeom>
          <a:solidFill>
            <a:srgbClr val="0827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Package tracking</a:t>
            </a:r>
            <a:b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(logistics)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07967"/>
              </p:ext>
            </p:extLst>
          </p:nvPr>
        </p:nvGraphicFramePr>
        <p:xfrm>
          <a:off x="1981200" y="1701800"/>
          <a:ext cx="6858001" cy="478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7059"/>
                <a:gridCol w="2420471"/>
                <a:gridCol w="2420471"/>
              </a:tblGrid>
              <a:tr h="7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Real-time markets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Write/index all trades, store tick data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 consolidated</a:t>
                      </a:r>
                      <a:r>
                        <a:rPr lang="en-US" sz="1600" baseline="0" dirty="0" smtClean="0"/>
                        <a:t> risk across traders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Networks, Exchanges, etc.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Real-time bidding, content</a:t>
                      </a:r>
                      <a:r>
                        <a:rPr lang="en-US" sz="1600" baseline="0" dirty="0" smtClean="0"/>
                        <a:t> optimization, 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Real-time</a:t>
                      </a:r>
                      <a:r>
                        <a:rPr lang="en-US" sz="1600" baseline="0" dirty="0" smtClean="0"/>
                        <a:t> performance, network/exchange statistics, alerting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Call initiation request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Real-time authorization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Fraud detection/analysis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Inbound HTTP requests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Hit logging, analysis,</a:t>
                      </a:r>
                      <a:r>
                        <a:rPr lang="en-US" sz="1600" baseline="0" dirty="0" smtClean="0"/>
                        <a:t> alerting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</a:t>
                      </a:r>
                      <a:r>
                        <a:rPr lang="en-US" sz="1600" baseline="0" dirty="0" smtClean="0"/>
                        <a:t> hoc inquiry and reporting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Online game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 scores:</a:t>
                      </a:r>
                    </a:p>
                    <a:p>
                      <a:pPr marL="122238" indent="-122238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Defined intervals</a:t>
                      </a:r>
                    </a:p>
                    <a:p>
                      <a:pPr marL="122238" indent="-122238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Player</a:t>
                      </a:r>
                      <a:r>
                        <a:rPr lang="en-US" sz="1600" baseline="0" dirty="0" smtClean="0"/>
                        <a:t> “bests”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Leaderboard lookups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Sensor scan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Package location updates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Package status, lost shipment,</a:t>
                      </a:r>
                      <a:r>
                        <a:rPr lang="en-US" sz="1600" baseline="0" dirty="0" smtClean="0"/>
                        <a:t> package rerouting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Challenges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07905" y="1447800"/>
            <a:ext cx="5507095" cy="4876800"/>
          </a:xfrm>
        </p:spPr>
        <p:txBody>
          <a:bodyPr>
            <a:noAutofit/>
          </a:bodyPr>
          <a:lstStyle/>
          <a:p>
            <a:pPr marL="0" indent="-6350">
              <a:buClr>
                <a:srgbClr val="E68714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need to </a:t>
            </a:r>
            <a:r>
              <a:rPr lang="en-US" sz="28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validate</a:t>
            </a:r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real-time</a:t>
            </a:r>
          </a:p>
          <a:p>
            <a:pPr marL="0" indent="-6350">
              <a:spcBef>
                <a:spcPts val="600"/>
              </a:spcBef>
              <a:buClr>
                <a:srgbClr val="E68714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 need to </a:t>
            </a:r>
            <a:r>
              <a:rPr lang="en-US" sz="2800" b="1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count</a:t>
            </a:r>
            <a:r>
              <a:rPr lang="en-US" sz="2800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b="1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aggregate</a:t>
            </a:r>
          </a:p>
          <a:p>
            <a:pPr marL="0" indent="-6350">
              <a:spcBef>
                <a:spcPts val="600"/>
              </a:spcBef>
              <a:buClr>
                <a:srgbClr val="E68714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 need to </a:t>
            </a:r>
            <a:r>
              <a:rPr lang="en-US" b="1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enrich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real-time</a:t>
            </a:r>
          </a:p>
          <a:p>
            <a:pPr marL="0" indent="-6350">
              <a:spcBef>
                <a:spcPts val="600"/>
              </a:spcBef>
              <a:buClr>
                <a:srgbClr val="E68714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 need to </a:t>
            </a:r>
            <a:r>
              <a:rPr lang="en-US" sz="2800" b="1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scale on demand</a:t>
            </a:r>
          </a:p>
          <a:p>
            <a:pPr marL="0" indent="-6350">
              <a:spcBef>
                <a:spcPts val="600"/>
              </a:spcBef>
              <a:buClr>
                <a:srgbClr val="E68714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 need to </a:t>
            </a:r>
            <a:r>
              <a:rPr lang="en-US" sz="2800" b="1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learn</a:t>
            </a:r>
            <a:r>
              <a:rPr lang="en-US" sz="2800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b="1" dirty="0" smtClean="0">
                <a:solidFill>
                  <a:srgbClr val="F79646"/>
                </a:solidFill>
                <a:latin typeface="Calibri" pitchFamily="34" charset="0"/>
                <a:cs typeface="Calibri" pitchFamily="34" charset="0"/>
              </a:rPr>
              <a:t>adapt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EBFBA3D-7F2F-3B46-8E16-BCD51B2D1E73}" type="slidenum">
              <a:rPr lang="en-US" sz="180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8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0" y="1930830"/>
            <a:ext cx="2819400" cy="4094129"/>
          </a:xfrm>
          <a:prstGeom prst="rect">
            <a:avLst/>
          </a:prstGeom>
        </p:spPr>
      </p:pic>
      <p:sp>
        <p:nvSpPr>
          <p:cNvPr id="26" name="TextBox 179"/>
          <p:cNvSpPr txBox="1">
            <a:spLocks noChangeArrowheads="1"/>
          </p:cNvSpPr>
          <p:nvPr/>
        </p:nvSpPr>
        <p:spPr bwMode="auto">
          <a:xfrm>
            <a:off x="5867001" y="1346055"/>
            <a:ext cx="3048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27318B"/>
                </a:solidFill>
                <a:latin typeface="Calibri" pitchFamily="34" charset="0"/>
                <a:ea typeface="Calibri" charset="0"/>
                <a:cs typeface="Calibri" pitchFamily="34" charset="0"/>
              </a:rPr>
              <a:t>Big Data and You</a:t>
            </a:r>
            <a:endParaRPr lang="en-US" sz="3200" b="1" dirty="0">
              <a:solidFill>
                <a:srgbClr val="27318B"/>
              </a:solidFill>
              <a:latin typeface="Calibri" pitchFamily="34" charset="0"/>
              <a:ea typeface="Calibri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3286" y="67128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48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VoltDB</a:t>
            </a:r>
            <a:r>
              <a:rPr lang="en-US" dirty="0" smtClean="0"/>
              <a:t> and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Throughput</a:t>
            </a:r>
            <a:r>
              <a:rPr lang="en-US" dirty="0" smtClean="0"/>
              <a:t>: Design choices favor throughput.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Cost</a:t>
            </a:r>
            <a:r>
              <a:rPr lang="en-US" dirty="0" smtClean="0"/>
              <a:t>: Commodity hardware. Efficient. Open source.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Scale</a:t>
            </a:r>
            <a:r>
              <a:rPr lang="en-US" dirty="0" smtClean="0"/>
              <a:t>: Clustered. Shared nothing. Clever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Originated from MIT </a:t>
            </a:r>
            <a:r>
              <a:rPr lang="en-US" sz="2000" dirty="0"/>
              <a:t>/ Brown / Yale </a:t>
            </a:r>
            <a:r>
              <a:rPr lang="en-US" sz="2000" dirty="0" smtClean="0"/>
              <a:t>H-Store research project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http://</a:t>
            </a:r>
            <a:r>
              <a:rPr lang="en-US" sz="2000" dirty="0" err="1">
                <a:solidFill>
                  <a:schemeClr val="accent6"/>
                </a:solidFill>
              </a:rPr>
              <a:t>cs-www.cs.yale.edu</a:t>
            </a:r>
            <a:r>
              <a:rPr lang="en-US" sz="2000" dirty="0">
                <a:solidFill>
                  <a:schemeClr val="accent6"/>
                </a:solidFill>
              </a:rPr>
              <a:t>/homes/</a:t>
            </a:r>
            <a:r>
              <a:rPr lang="en-US" sz="2000" dirty="0" err="1">
                <a:solidFill>
                  <a:schemeClr val="accent6"/>
                </a:solidFill>
              </a:rPr>
              <a:t>dna</a:t>
            </a:r>
            <a:r>
              <a:rPr lang="en-US" sz="2000" dirty="0">
                <a:solidFill>
                  <a:schemeClr val="accent6"/>
                </a:solidFill>
              </a:rPr>
              <a:t>/papers/vldb07hstore.pdf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1029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Scale </a:t>
            </a:r>
            <a:r>
              <a:rPr lang="en-US" sz="4000" dirty="0" smtClean="0"/>
              <a:t>horizontally</a:t>
            </a:r>
          </a:p>
          <a:p>
            <a:pPr marL="0" indent="0" algn="ctr">
              <a:buNone/>
            </a:pPr>
            <a:r>
              <a:rPr lang="en-US" sz="4000" dirty="0"/>
              <a:t>Replicate for fault tolerance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T</a:t>
            </a:r>
            <a:r>
              <a:rPr lang="en-US" sz="4000" dirty="0" smtClean="0"/>
              <a:t>ransaction == Stored Procedure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SQL 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data access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Java 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user procedure logic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2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tDB Presentat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oltDB Conte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OLT_PPT_template_1103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3617</TotalTime>
  <Words>1188</Words>
  <Application>Microsoft Macintosh PowerPoint</Application>
  <PresentationFormat>On-screen Show (4:3)</PresentationFormat>
  <Paragraphs>277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Default Theme</vt:lpstr>
      <vt:lpstr>VoltDB Presentation Theme</vt:lpstr>
      <vt:lpstr>VoltDB Content Theme</vt:lpstr>
      <vt:lpstr>1_VOLT_PPT_template_1103</vt:lpstr>
      <vt:lpstr>PowerPoint Presentation</vt:lpstr>
      <vt:lpstr>Volume. Velocity. Variation.</vt:lpstr>
      <vt:lpstr>The Problem</vt:lpstr>
      <vt:lpstr>Giant score board in the sky</vt:lpstr>
      <vt:lpstr>Transaction Mix</vt:lpstr>
      <vt:lpstr>Big Data Challenges</vt:lpstr>
      <vt:lpstr>VoltDB and big data</vt:lpstr>
      <vt:lpstr>Decision:</vt:lpstr>
      <vt:lpstr>Decision:</vt:lpstr>
      <vt:lpstr>Decision:</vt:lpstr>
      <vt:lpstr>Decision:</vt:lpstr>
      <vt:lpstr>Decision:</vt:lpstr>
      <vt:lpstr>Decisions lead to: ACID &amp; Throughput</vt:lpstr>
      <vt:lpstr>PowerPoint Presentation</vt:lpstr>
      <vt:lpstr>How: Data</vt:lpstr>
      <vt:lpstr>How: Processing</vt:lpstr>
      <vt:lpstr>VoltDB procedures</vt:lpstr>
      <vt:lpstr>Running transactions</vt:lpstr>
      <vt:lpstr>A stored procedure</vt:lpstr>
      <vt:lpstr>Physical schema</vt:lpstr>
      <vt:lpstr>Example View</vt:lpstr>
      <vt:lpstr>VoltDB Applications</vt:lpstr>
      <vt:lpstr>VoltDB Enterprise Manager</vt:lpstr>
      <vt:lpstr>Built in memory monitor</vt:lpstr>
      <vt:lpstr>Client Applications</vt:lpstr>
      <vt:lpstr>Conclusions</vt:lpstr>
      <vt:lpstr>A more concrete example</vt:lpstr>
    </vt:vector>
  </TitlesOfParts>
  <Company>VoltDB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Betts</dc:creator>
  <cp:lastModifiedBy>Ryan Betts</cp:lastModifiedBy>
  <cp:revision>66</cp:revision>
  <dcterms:created xsi:type="dcterms:W3CDTF">2011-05-31T22:47:59Z</dcterms:created>
  <dcterms:modified xsi:type="dcterms:W3CDTF">2011-06-07T11:05:38Z</dcterms:modified>
</cp:coreProperties>
</file>