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51" r:id="rId1"/>
  </p:sldMasterIdLst>
  <p:notesMasterIdLst>
    <p:notesMasterId r:id="rId25"/>
  </p:notesMasterIdLst>
  <p:sldIdLst>
    <p:sldId id="256" r:id="rId2"/>
    <p:sldId id="276" r:id="rId3"/>
    <p:sldId id="299" r:id="rId4"/>
    <p:sldId id="303" r:id="rId5"/>
    <p:sldId id="292" r:id="rId6"/>
    <p:sldId id="293" r:id="rId7"/>
    <p:sldId id="291" r:id="rId8"/>
    <p:sldId id="270" r:id="rId9"/>
    <p:sldId id="262" r:id="rId10"/>
    <p:sldId id="273" r:id="rId11"/>
    <p:sldId id="274" r:id="rId12"/>
    <p:sldId id="295" r:id="rId13"/>
    <p:sldId id="297" r:id="rId14"/>
    <p:sldId id="304" r:id="rId15"/>
    <p:sldId id="287" r:id="rId16"/>
    <p:sldId id="305" r:id="rId17"/>
    <p:sldId id="268" r:id="rId18"/>
    <p:sldId id="260" r:id="rId19"/>
    <p:sldId id="296" r:id="rId20"/>
    <p:sldId id="272" r:id="rId21"/>
    <p:sldId id="306" r:id="rId22"/>
    <p:sldId id="300" r:id="rId23"/>
    <p:sldId id="302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itchFamily="-10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itchFamily="-10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itchFamily="-10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itchFamily="-10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itchFamily="-108" charset="0"/>
        <a:ea typeface="+mn-ea"/>
        <a:cs typeface="+mn-cs"/>
      </a:defRPr>
    </a:lvl5pPr>
    <a:lvl6pPr marL="2286000" algn="l" defTabSz="457200" rtl="0" eaLnBrk="1" latinLnBrk="0" hangingPunct="1">
      <a:defRPr i="1" kern="1200">
        <a:solidFill>
          <a:schemeClr val="tx1"/>
        </a:solidFill>
        <a:latin typeface="Arial" pitchFamily="-108" charset="0"/>
        <a:ea typeface="+mn-ea"/>
        <a:cs typeface="+mn-cs"/>
      </a:defRPr>
    </a:lvl6pPr>
    <a:lvl7pPr marL="2743200" algn="l" defTabSz="457200" rtl="0" eaLnBrk="1" latinLnBrk="0" hangingPunct="1">
      <a:defRPr i="1" kern="1200">
        <a:solidFill>
          <a:schemeClr val="tx1"/>
        </a:solidFill>
        <a:latin typeface="Arial" pitchFamily="-108" charset="0"/>
        <a:ea typeface="+mn-ea"/>
        <a:cs typeface="+mn-cs"/>
      </a:defRPr>
    </a:lvl7pPr>
    <a:lvl8pPr marL="3200400" algn="l" defTabSz="457200" rtl="0" eaLnBrk="1" latinLnBrk="0" hangingPunct="1">
      <a:defRPr i="1" kern="1200">
        <a:solidFill>
          <a:schemeClr val="tx1"/>
        </a:solidFill>
        <a:latin typeface="Arial" pitchFamily="-108" charset="0"/>
        <a:ea typeface="+mn-ea"/>
        <a:cs typeface="+mn-cs"/>
      </a:defRPr>
    </a:lvl8pPr>
    <a:lvl9pPr marL="3657600" algn="l" defTabSz="457200" rtl="0" eaLnBrk="1" latinLnBrk="0" hangingPunct="1">
      <a:defRPr i="1" kern="1200">
        <a:solidFill>
          <a:schemeClr val="tx1"/>
        </a:solidFill>
        <a:latin typeface="Arial" pitchFamily="-10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88" y="-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presProps" Target="presProps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viewProps" Target="viewProps.xml"/><Relationship Id="rId26" Type="http://schemas.openxmlformats.org/officeDocument/2006/relationships/printerSettings" Target="printerSettings/printerSettings1.bin"/><Relationship Id="rId30" Type="http://schemas.openxmlformats.org/officeDocument/2006/relationships/tableStyles" Target="tableStyles.xml"/><Relationship Id="rId11" Type="http://schemas.openxmlformats.org/officeDocument/2006/relationships/slide" Target="slides/slide10.xml"/><Relationship Id="rId29" Type="http://schemas.openxmlformats.org/officeDocument/2006/relationships/theme" Target="theme/theme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</a:defRPr>
            </a:lvl1pPr>
          </a:lstStyle>
          <a:p>
            <a:pPr>
              <a:defRPr/>
            </a:pPr>
            <a:fld id="{BDBDCC7A-F4CD-7140-9E16-A9CAAAC75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804ED8-A289-9B4E-98E2-087DC8FD7E84}" type="slidenum">
              <a:rPr lang="en-US">
                <a:latin typeface="Arial" pitchFamily="-108" charset="0"/>
              </a:rPr>
              <a:pPr/>
              <a:t>1</a:t>
            </a:fld>
            <a:endParaRPr lang="en-US">
              <a:latin typeface="Arial" pitchFamily="-10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0412" cy="342900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6388"/>
          </a:xfrm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BDCC7A-F4CD-7140-9E16-A9CAAAC7523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88"/>
            <a:ext cx="9144000" cy="686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09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447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fld id="{0AC6D529-6A7A-3140-8AC1-461CE36B4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72F56-E737-8241-9CB4-07573297E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7513" y="84138"/>
            <a:ext cx="2071687" cy="6240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84138"/>
            <a:ext cx="6065838" cy="6240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E35CD-A1AC-BB45-869D-42A91BBA5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userDrawn="1">
  <p:cSld name="[Yahoo! 3]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343400"/>
            <a:ext cx="9144000" cy="2514600"/>
          </a:xfrm>
          <a:prstGeom prst="rect">
            <a:avLst/>
          </a:prstGeom>
          <a:gradFill rotWithShape="0">
            <a:gsLst>
              <a:gs pos="0">
                <a:srgbClr val="E6E6E6"/>
              </a:gs>
              <a:gs pos="100000">
                <a:schemeClr val="bg1"/>
              </a:gs>
            </a:gsLst>
            <a:lin ang="5400000" scaled="1"/>
          </a:gradFill>
          <a:ln w="222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endParaRPr lang="en-US" sz="1000">
              <a:latin typeface="Arial" charset="0"/>
            </a:endParaRPr>
          </a:p>
        </p:txBody>
      </p:sp>
      <p:pic>
        <p:nvPicPr>
          <p:cNvPr id="6" name="Picture 8" descr="3d_ybang_reflec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505200"/>
            <a:ext cx="28194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815165"/>
            <a:ext cx="7772400" cy="533400"/>
          </a:xfrm>
          <a:ln w="22225"/>
        </p:spPr>
        <p:txBody>
          <a:bodyPr lIns="0" tIns="0" rIns="0" bIns="0"/>
          <a:lstStyle>
            <a:lvl1pPr marL="3175" indent="-3175">
              <a:buNone/>
              <a:defRPr sz="3200" b="0">
                <a:solidFill>
                  <a:srgbClr val="7B0099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381000"/>
            <a:ext cx="7772400" cy="635000"/>
          </a:xfrm>
          <a:ln w="22225"/>
        </p:spPr>
        <p:txBody>
          <a:bodyPr wrap="none" lIns="0" tIns="0" rIns="0" bIns="0"/>
          <a:lstStyle>
            <a:lvl1pPr>
              <a:defRPr sz="3200" b="1">
                <a:solidFill>
                  <a:srgbClr val="7B009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143000" y="1219200"/>
            <a:ext cx="7772400" cy="609600"/>
          </a:xfrm>
        </p:spPr>
        <p:txBody>
          <a:bodyPr lIns="0"/>
          <a:lstStyle>
            <a:lvl1pPr marL="3175" indent="-3175" algn="l" rtl="0" eaLnBrk="0" fontAlgn="base" hangingPunct="0">
              <a:spcBef>
                <a:spcPct val="35000"/>
              </a:spcBef>
              <a:spcAft>
                <a:spcPct val="0"/>
              </a:spcAft>
              <a:buNone/>
              <a:defRPr lang="en-US" sz="3200" b="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6FE21-F638-6545-B1CE-A17A1DB52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93064-191D-F348-B27C-BB3A2E1103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54463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6138" y="1600200"/>
            <a:ext cx="3954462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BFF6D-1AC9-9F4B-85DF-D8FEC7650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14D18-1C2F-9F43-A683-BB09C18F4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533EC-BC9A-914A-830B-9C96D4E77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4C5CB-4196-8746-8363-834F7DF49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89583-FBDE-2D49-A503-53D73EBD3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BE576-8223-2B4D-BDB0-CEA802767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-3175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84138"/>
            <a:ext cx="7086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613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399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15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i="0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FC4C6D9F-F2F6-1B41-AE8C-FB4035596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39975" name="Text Box 7"/>
          <p:cNvSpPr txBox="1">
            <a:spLocks noChangeArrowheads="1"/>
          </p:cNvSpPr>
          <p:nvPr userDrawn="1"/>
        </p:nvSpPr>
        <p:spPr bwMode="auto">
          <a:xfrm>
            <a:off x="228600" y="64912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 i="0">
              <a:latin typeface="Arial" charset="0"/>
            </a:endParaRPr>
          </a:p>
        </p:txBody>
      </p:sp>
      <p:sp>
        <p:nvSpPr>
          <p:cNvPr id="339976" name="Text Box 8"/>
          <p:cNvSpPr txBox="1">
            <a:spLocks noChangeArrowheads="1"/>
          </p:cNvSpPr>
          <p:nvPr userDrawn="1"/>
        </p:nvSpPr>
        <p:spPr bwMode="auto">
          <a:xfrm>
            <a:off x="304800" y="6491288"/>
            <a:ext cx="3429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 b="1" dirty="0" smtClean="0">
                <a:solidFill>
                  <a:schemeClr val="accent3"/>
                </a:solidFill>
              </a:rPr>
              <a:t>Berlin Buzzwords 2011</a:t>
            </a:r>
            <a:endParaRPr lang="en-US" sz="1400" b="1" dirty="0">
              <a:solidFill>
                <a:schemeClr val="accent3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  <p:sldLayoutId id="2147483931" r:id="rId12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B0099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B0099"/>
          </a:solidFill>
          <a:latin typeface="Arial" pitchFamily="-65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B0099"/>
          </a:solidFill>
          <a:latin typeface="Arial" pitchFamily="-65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B0099"/>
          </a:solidFill>
          <a:latin typeface="Arial" pitchFamily="-65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B0099"/>
          </a:solidFill>
          <a:latin typeface="Arial" pitchFamily="-65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7B0099"/>
          </a:solidFill>
          <a:latin typeface="Arial" pitchFamily="-6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7B0099"/>
          </a:solidFill>
          <a:latin typeface="Arial" pitchFamily="-6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7B0099"/>
          </a:solidFill>
          <a:latin typeface="Arial" pitchFamily="-6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7B0099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35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35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35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35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35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35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35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35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35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svn.apache.org/repos/asf/hadoop/common/branches/branch-0.20-security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6"/>
          <p:cNvSpPr>
            <a:spLocks noGrp="1"/>
          </p:cNvSpPr>
          <p:nvPr>
            <p:ph type="ctrTitle" sz="quarter"/>
          </p:nvPr>
        </p:nvSpPr>
        <p:spPr>
          <a:xfrm>
            <a:off x="381000" y="1066800"/>
            <a:ext cx="8382000" cy="635000"/>
          </a:xfrm>
          <a:ln w="9525"/>
        </p:spPr>
        <p:txBody>
          <a:bodyPr/>
          <a:lstStyle/>
          <a:p>
            <a:pPr algn="ctr"/>
            <a:r>
              <a:rPr lang="en-US" sz="4400" dirty="0" smtClean="0">
                <a:ea typeface="ＭＳ Ｐゴシック" pitchFamily="-108" charset="-128"/>
                <a:cs typeface="ＭＳ Ｐゴシック" pitchFamily="-108" charset="-128"/>
              </a:rPr>
              <a:t>Making Apache </a:t>
            </a:r>
            <a:r>
              <a:rPr lang="en-US" sz="4400" dirty="0" err="1" smtClean="0">
                <a:ea typeface="ＭＳ Ｐゴシック" pitchFamily="-108" charset="-128"/>
                <a:cs typeface="ＭＳ Ｐゴシック" pitchFamily="-108" charset="-128"/>
              </a:rPr>
              <a:t>Hadoop</a:t>
            </a:r>
            <a:r>
              <a:rPr lang="en-US" sz="4400" dirty="0" smtClean="0">
                <a:ea typeface="ＭＳ Ｐゴシック" pitchFamily="-108" charset="-128"/>
                <a:cs typeface="ＭＳ Ｐゴシック" pitchFamily="-108" charset="-128"/>
              </a:rPr>
              <a:t> </a:t>
            </a:r>
            <a:r>
              <a:rPr lang="en-US" sz="4400" i="1" dirty="0" smtClean="0">
                <a:ea typeface="ＭＳ Ｐゴシック" pitchFamily="-108" charset="-128"/>
                <a:cs typeface="ＭＳ Ｐゴシック" pitchFamily="-108" charset="-128"/>
              </a:rPr>
              <a:t>Secure</a:t>
            </a:r>
            <a:endParaRPr lang="en-US" i="1" dirty="0" smtClean="0"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5410200" y="4343400"/>
            <a:ext cx="335771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 smtClean="0"/>
              <a:t>Devaraj Das</a:t>
            </a:r>
            <a:br>
              <a:rPr lang="en-US" sz="3200" dirty="0" smtClean="0"/>
            </a:br>
            <a:r>
              <a:rPr lang="en-US" sz="2400" dirty="0" err="1" smtClean="0"/>
              <a:t>ddas@apache.org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>Yahoo’s </a:t>
            </a:r>
            <a:r>
              <a:rPr lang="en-US" sz="2400" dirty="0" err="1"/>
              <a:t>Hadoop</a:t>
            </a:r>
            <a:r>
              <a:rPr lang="en-US" sz="2400" dirty="0"/>
              <a:t> Team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943600"/>
            <a:ext cx="6553200" cy="7493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08" charset="-128"/>
                <a:cs typeface="ＭＳ Ｐゴシック" pitchFamily="-108" charset="-128"/>
              </a:rPr>
              <a:t>Authentication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RPC </a:t>
            </a:r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authentication using</a:t>
            </a:r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 Java SASL </a:t>
            </a:r>
            <a:r>
              <a:rPr lang="en-US" sz="2800" dirty="0" smtClean="0">
                <a:ea typeface="ＭＳ Ｐゴシック" pitchFamily="-108" charset="-128"/>
                <a:cs typeface="ＭＳ Ｐゴシック" pitchFamily="-108" charset="-128"/>
              </a:rPr>
              <a:t>(Simple Authentication and Security Layer)</a:t>
            </a:r>
          </a:p>
          <a:p>
            <a:pPr lvl="1"/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Changes low-level </a:t>
            </a:r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transport</a:t>
            </a:r>
            <a:endParaRPr lang="en-US" dirty="0" smtClean="0"/>
          </a:p>
          <a:p>
            <a:pPr lvl="1"/>
            <a:r>
              <a:rPr lang="en-US" dirty="0" smtClean="0"/>
              <a:t>GSSAPI</a:t>
            </a:r>
            <a:r>
              <a:rPr lang="en-US" dirty="0" smtClean="0"/>
              <a:t> (supports Kerberos v5)</a:t>
            </a:r>
            <a:endParaRPr lang="en-US" dirty="0" smtClean="0"/>
          </a:p>
          <a:p>
            <a:pPr lvl="1"/>
            <a:r>
              <a:rPr lang="en-US" dirty="0" smtClean="0"/>
              <a:t>Digest-MD5 (needed for authentication using various </a:t>
            </a:r>
            <a:r>
              <a:rPr lang="en-US" i="1" dirty="0" err="1" smtClean="0"/>
              <a:t>Hadoop</a:t>
            </a:r>
            <a:r>
              <a:rPr lang="en-US" i="1" dirty="0" smtClean="0"/>
              <a:t> Tokens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Simple</a:t>
            </a:r>
            <a:endParaRPr lang="en-US" dirty="0" smtClean="0"/>
          </a:p>
          <a:p>
            <a:r>
              <a:rPr lang="en-US" dirty="0" err="1" smtClean="0">
                <a:ea typeface="ＭＳ Ｐゴシック" pitchFamily="-108" charset="-128"/>
                <a:cs typeface="ＭＳ Ｐゴシック" pitchFamily="-108" charset="-128"/>
              </a:rPr>
              <a:t>WebUI</a:t>
            </a:r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 authentication done </a:t>
            </a:r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via </a:t>
            </a:r>
            <a:r>
              <a:rPr lang="en-US" dirty="0" err="1" smtClean="0">
                <a:ea typeface="ＭＳ Ｐゴシック" pitchFamily="-108" charset="-128"/>
                <a:cs typeface="ＭＳ Ｐゴシック" pitchFamily="-108" charset="-128"/>
              </a:rPr>
              <a:t>plugin</a:t>
            </a:r>
            <a:endParaRPr lang="en-US" dirty="0" smtClean="0">
              <a:ea typeface="ＭＳ Ｐゴシック" pitchFamily="-108" charset="-128"/>
              <a:cs typeface="ＭＳ Ｐゴシック" pitchFamily="-108" charset="-128"/>
            </a:endParaRPr>
          </a:p>
          <a:p>
            <a:pPr lvl="1"/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Yahoo! uses internal </a:t>
            </a:r>
            <a:r>
              <a:rPr lang="en-US" dirty="0" err="1" smtClean="0">
                <a:ea typeface="ＭＳ Ｐゴシック" pitchFamily="-108" charset="-128"/>
                <a:cs typeface="ＭＳ Ｐゴシック" pitchFamily="-108" charset="-128"/>
              </a:rPr>
              <a:t>plugin</a:t>
            </a:r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, SPNEGO, etc.</a:t>
            </a:r>
            <a:endParaRPr lang="en-US" dirty="0" smtClean="0">
              <a:ea typeface="ＭＳ Ｐゴシック" pitchFamily="-108" charset="-128"/>
              <a:cs typeface="ＭＳ Ｐゴシック" pitchFamily="-108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08" charset="-128"/>
                <a:cs typeface="ＭＳ Ｐゴシック" pitchFamily="-108" charset="-128"/>
              </a:rPr>
              <a:t>Authorization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ea typeface="ＭＳ Ｐゴシック" pitchFamily="-108" charset="-128"/>
                <a:cs typeface="ＭＳ Ｐゴシック" pitchFamily="-108" charset="-128"/>
              </a:rPr>
              <a:t>HDFS</a:t>
            </a:r>
          </a:p>
          <a:p>
            <a:pPr lvl="1"/>
            <a:r>
              <a:rPr lang="en-US" sz="2000" dirty="0" smtClean="0"/>
              <a:t>Command line and semantics unchanged</a:t>
            </a:r>
          </a:p>
          <a:p>
            <a:r>
              <a:rPr lang="en-US" sz="2800" dirty="0" smtClean="0">
                <a:ea typeface="ＭＳ Ｐゴシック" pitchFamily="-108" charset="-128"/>
                <a:cs typeface="ＭＳ Ｐゴシック" pitchFamily="-108" charset="-128"/>
              </a:rPr>
              <a:t>MapReduce added Access Control Lists</a:t>
            </a:r>
          </a:p>
          <a:p>
            <a:pPr lvl="1"/>
            <a:r>
              <a:rPr lang="en-US" sz="2000" dirty="0" smtClean="0"/>
              <a:t>Lists of users and groups that have access.</a:t>
            </a:r>
          </a:p>
          <a:p>
            <a:pPr lvl="1"/>
            <a:r>
              <a:rPr lang="en-US" sz="2000" dirty="0" err="1" smtClean="0"/>
              <a:t>mapreduce.job.acl</a:t>
            </a:r>
            <a:r>
              <a:rPr lang="en-US" sz="2000" dirty="0" smtClean="0"/>
              <a:t>-view-job – view job</a:t>
            </a:r>
          </a:p>
          <a:p>
            <a:pPr lvl="1"/>
            <a:r>
              <a:rPr lang="en-US" sz="2000" dirty="0" err="1" smtClean="0"/>
              <a:t>mapreduce.job.acl</a:t>
            </a:r>
            <a:r>
              <a:rPr lang="en-US" sz="2000" dirty="0" smtClean="0"/>
              <a:t>-modify-job – kill or modify job</a:t>
            </a:r>
            <a:endParaRPr lang="en-US" sz="2000" dirty="0" smtClean="0"/>
          </a:p>
          <a:p>
            <a:r>
              <a:rPr lang="en-US" sz="2800" dirty="0" smtClean="0">
                <a:ea typeface="ＭＳ Ｐゴシック" pitchFamily="-108" charset="-128"/>
                <a:cs typeface="ＭＳ Ｐゴシック" pitchFamily="-108" charset="-128"/>
              </a:rPr>
              <a:t>Code </a:t>
            </a:r>
            <a:r>
              <a:rPr lang="en-US" sz="2800" dirty="0" smtClean="0">
                <a:ea typeface="ＭＳ Ｐゴシック" pitchFamily="-108" charset="-128"/>
                <a:cs typeface="ＭＳ Ｐゴシック" pitchFamily="-108" charset="-128"/>
              </a:rPr>
              <a:t>for determining group membership is pluggable.</a:t>
            </a:r>
          </a:p>
          <a:p>
            <a:pPr lvl="1"/>
            <a:r>
              <a:rPr lang="en-US" sz="2000" dirty="0" smtClean="0">
                <a:ea typeface="ＭＳ Ｐゴシック" pitchFamily="-108" charset="-128"/>
                <a:cs typeface="ＭＳ Ｐゴシック" pitchFamily="-108" charset="-128"/>
              </a:rPr>
              <a:t>Checked on the masters</a:t>
            </a:r>
            <a:r>
              <a:rPr lang="en-US" sz="2000" dirty="0" smtClean="0">
                <a:ea typeface="ＭＳ Ｐゴシック" pitchFamily="-108" charset="-128"/>
                <a:cs typeface="ＭＳ Ｐゴシック" pitchFamily="-108" charset="-128"/>
              </a:rPr>
              <a:t>.</a:t>
            </a:r>
          </a:p>
          <a:p>
            <a:r>
              <a:rPr lang="en-US" sz="2800" dirty="0" smtClean="0">
                <a:ea typeface="ＭＳ Ｐゴシック" pitchFamily="-108" charset="-128"/>
                <a:cs typeface="ＭＳ Ｐゴシック" pitchFamily="-108" charset="-128"/>
              </a:rPr>
              <a:t>All </a:t>
            </a:r>
            <a:r>
              <a:rPr lang="en-US" sz="2800" dirty="0" err="1" smtClean="0">
                <a:ea typeface="ＭＳ Ｐゴシック" pitchFamily="-108" charset="-128"/>
                <a:cs typeface="ＭＳ Ｐゴシック" pitchFamily="-108" charset="-128"/>
              </a:rPr>
              <a:t>servlets</a:t>
            </a:r>
            <a:r>
              <a:rPr lang="en-US" sz="2800" dirty="0" smtClean="0">
                <a:ea typeface="ＭＳ Ｐゴシック" pitchFamily="-108" charset="-128"/>
                <a:cs typeface="ＭＳ Ｐゴシック" pitchFamily="-108" charset="-128"/>
              </a:rPr>
              <a:t> enforce permissions</a:t>
            </a:r>
            <a:r>
              <a:rPr lang="en-US" sz="2800" dirty="0" smtClean="0">
                <a:ea typeface="ＭＳ Ｐゴシック" pitchFamily="-108" charset="-128"/>
                <a:cs typeface="ＭＳ Ｐゴシック" pitchFamily="-108" charset="-128"/>
              </a:rPr>
              <a:t>.</a:t>
            </a:r>
            <a:endParaRPr lang="en-US" sz="2800" dirty="0" smtClean="0">
              <a:ea typeface="ＭＳ Ｐゴシック" pitchFamily="-108" charset="-128"/>
              <a:cs typeface="ＭＳ Ｐゴシック" pitchFamily="-108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HDFS can track access to files</a:t>
            </a:r>
          </a:p>
          <a:p>
            <a:r>
              <a:rPr lang="en-US" dirty="0" smtClean="0"/>
              <a:t>MapReduce can track who ran each job</a:t>
            </a:r>
          </a:p>
          <a:p>
            <a:r>
              <a:rPr lang="en-US" dirty="0" smtClean="0"/>
              <a:t>Provides fine grain logs of who did what</a:t>
            </a:r>
          </a:p>
          <a:p>
            <a:r>
              <a:rPr lang="en-US" dirty="0" smtClean="0"/>
              <a:t>With strong authentication, logs provide audit trails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Kerberos and Single Sign-on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61325" cy="4724400"/>
          </a:xfrm>
        </p:spPr>
        <p:txBody>
          <a:bodyPr/>
          <a:lstStyle/>
          <a:p>
            <a:r>
              <a:rPr lang="en-US" dirty="0" smtClean="0"/>
              <a:t>Kerberos allows user to sign in once</a:t>
            </a:r>
          </a:p>
          <a:p>
            <a:pPr lvl="1"/>
            <a:r>
              <a:rPr lang="en-US" dirty="0" smtClean="0"/>
              <a:t>Obtains Ticket Granting Ticket (TGT)</a:t>
            </a:r>
          </a:p>
          <a:p>
            <a:pPr lvl="2"/>
            <a:r>
              <a:rPr lang="en-US" sz="2000" dirty="0" err="1" smtClean="0">
                <a:ea typeface="ＭＳ Ｐゴシック" charset="-128"/>
              </a:rPr>
              <a:t>kinit</a:t>
            </a:r>
            <a:r>
              <a:rPr lang="en-US" sz="2000" dirty="0" smtClean="0">
                <a:ea typeface="ＭＳ Ｐゴシック" charset="-128"/>
              </a:rPr>
              <a:t> – </a:t>
            </a:r>
            <a:r>
              <a:rPr lang="en-US" dirty="0" smtClean="0">
                <a:ea typeface="ＭＳ Ｐゴシック" charset="-128"/>
              </a:rPr>
              <a:t>get a new Kerberos ticket</a:t>
            </a:r>
          </a:p>
          <a:p>
            <a:pPr lvl="2"/>
            <a:r>
              <a:rPr lang="en-US" dirty="0" err="1" smtClean="0">
                <a:ea typeface="ＭＳ Ｐゴシック" charset="-128"/>
              </a:rPr>
              <a:t>klist</a:t>
            </a:r>
            <a:r>
              <a:rPr lang="en-US" dirty="0" smtClean="0">
                <a:ea typeface="ＭＳ Ｐゴシック" charset="-128"/>
              </a:rPr>
              <a:t> – list your Kerberos tickets</a:t>
            </a:r>
          </a:p>
          <a:p>
            <a:pPr lvl="2"/>
            <a:r>
              <a:rPr lang="en-US" dirty="0" err="1" smtClean="0">
                <a:ea typeface="ＭＳ Ｐゴシック" charset="-128"/>
              </a:rPr>
              <a:t>kdestroy</a:t>
            </a:r>
            <a:r>
              <a:rPr lang="en-US" dirty="0" smtClean="0">
                <a:ea typeface="ＭＳ Ｐゴシック" charset="-128"/>
              </a:rPr>
              <a:t> – destroy your Kerberos ticket</a:t>
            </a:r>
          </a:p>
          <a:p>
            <a:pPr lvl="2"/>
            <a:r>
              <a:rPr lang="en-US" dirty="0" err="1" smtClean="0">
                <a:ea typeface="ＭＳ Ｐゴシック" charset="-128"/>
              </a:rPr>
              <a:t>TGT’s</a:t>
            </a:r>
            <a:r>
              <a:rPr lang="en-US" dirty="0" smtClean="0">
                <a:ea typeface="ＭＳ Ｐゴシック" charset="-128"/>
              </a:rPr>
              <a:t> last </a:t>
            </a:r>
            <a:r>
              <a:rPr lang="en-US" sz="2000" dirty="0" smtClean="0">
                <a:ea typeface="ＭＳ Ｐゴシック" charset="-128"/>
              </a:rPr>
              <a:t>for 10 hours, renewable for 7 days by default</a:t>
            </a:r>
          </a:p>
          <a:p>
            <a:pPr lvl="1"/>
            <a:r>
              <a:rPr lang="en-US" dirty="0" smtClean="0"/>
              <a:t>Once you have a TGT, </a:t>
            </a:r>
            <a:r>
              <a:rPr lang="en-US" dirty="0" err="1" smtClean="0"/>
              <a:t>Hadoop</a:t>
            </a:r>
            <a:r>
              <a:rPr lang="en-US" dirty="0" smtClean="0"/>
              <a:t> commands just work</a:t>
            </a:r>
          </a:p>
          <a:p>
            <a:pPr lvl="2"/>
            <a:r>
              <a:rPr lang="en-US" sz="2000" dirty="0" err="1" smtClean="0">
                <a:ea typeface="ＭＳ Ｐゴシック" charset="-128"/>
              </a:rPr>
              <a:t>hadoop</a:t>
            </a:r>
            <a:r>
              <a:rPr lang="en-US" sz="2000" dirty="0" smtClean="0">
                <a:ea typeface="ＭＳ Ｐゴシック" charset="-128"/>
              </a:rPr>
              <a:t> </a:t>
            </a:r>
            <a:r>
              <a:rPr lang="en-US" dirty="0" err="1" smtClean="0">
                <a:ea typeface="ＭＳ Ｐゴシック" charset="-128"/>
              </a:rPr>
              <a:t>fs</a:t>
            </a:r>
            <a:r>
              <a:rPr lang="en-US" dirty="0" smtClean="0">
                <a:ea typeface="ＭＳ Ｐゴシック" charset="-128"/>
              </a:rPr>
              <a:t> –</a:t>
            </a:r>
            <a:r>
              <a:rPr lang="en-US" dirty="0" err="1" smtClean="0">
                <a:ea typeface="ＭＳ Ｐゴシック" charset="-128"/>
              </a:rPr>
              <a:t>ls</a:t>
            </a:r>
            <a:r>
              <a:rPr lang="en-US" dirty="0" smtClean="0">
                <a:ea typeface="ＭＳ Ｐゴシック" charset="-128"/>
              </a:rPr>
              <a:t> /</a:t>
            </a:r>
          </a:p>
          <a:p>
            <a:pPr lvl="2"/>
            <a:r>
              <a:rPr lang="en-US" dirty="0" err="1" smtClean="0">
                <a:ea typeface="ＭＳ Ｐゴシック" charset="-128"/>
              </a:rPr>
              <a:t>hadoop</a:t>
            </a:r>
            <a:r>
              <a:rPr lang="en-US" dirty="0" smtClean="0">
                <a:ea typeface="ＭＳ Ｐゴシック" charset="-128"/>
              </a:rPr>
              <a:t> jar </a:t>
            </a:r>
            <a:r>
              <a:rPr lang="en-US" sz="2000" dirty="0" err="1" smtClean="0">
                <a:ea typeface="ＭＳ Ｐゴシック" charset="-128"/>
              </a:rPr>
              <a:t>wordcount.jar</a:t>
            </a:r>
            <a:r>
              <a:rPr lang="en-US" sz="2000" dirty="0" smtClean="0">
                <a:ea typeface="ＭＳ Ｐゴシック" charset="-128"/>
              </a:rPr>
              <a:t> in-dir out-dir</a:t>
            </a:r>
          </a:p>
          <a:p>
            <a:pPr lvl="1">
              <a:buFontTx/>
              <a:buNone/>
            </a:pPr>
            <a:endParaRPr lang="en-US" sz="2000" dirty="0" smtClean="0"/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200525" y="6537325"/>
            <a:ext cx="752475" cy="365125"/>
          </a:xfrm>
          <a:noFill/>
        </p:spPr>
        <p:txBody>
          <a:bodyPr/>
          <a:lstStyle/>
          <a:p>
            <a:fld id="{ECD1EF7F-BA6F-B444-98EB-328501948BEC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Kerberos Dataflow</a:t>
            </a:r>
          </a:p>
        </p:txBody>
      </p:sp>
      <p:pic>
        <p:nvPicPr>
          <p:cNvPr id="21507" name="Content Placeholder 5" descr="KerberosDataflow.pdf"/>
          <p:cNvPicPr>
            <a:picLocks noGrp="1" noChangeAspect="1"/>
          </p:cNvPicPr>
          <p:nvPr>
            <p:ph idx="1"/>
          </p:nvPr>
        </p:nvPicPr>
        <p:blipFill>
          <a:blip r:embed="rId2"/>
          <a:srcRect l="-1190" r="-1190"/>
          <a:stretch>
            <a:fillRect/>
          </a:stretch>
        </p:blipFill>
        <p:spPr>
          <a:xfrm>
            <a:off x="457200" y="1371600"/>
            <a:ext cx="8061325" cy="4724400"/>
          </a:xfrm>
        </p:spPr>
      </p:pic>
      <p:sp>
        <p:nvSpPr>
          <p:cNvPr id="2150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200525" y="6537325"/>
            <a:ext cx="752475" cy="365125"/>
          </a:xfrm>
          <a:noFill/>
        </p:spPr>
        <p:txBody>
          <a:bodyPr/>
          <a:lstStyle/>
          <a:p>
            <a:fld id="{07C4D01C-0414-F144-B893-824E87599004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HDFS Delegation </a:t>
            </a:r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Tokens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533401" y="1447800"/>
            <a:ext cx="8001000" cy="5410200"/>
          </a:xfrm>
        </p:spPr>
        <p:txBody>
          <a:bodyPr/>
          <a:lstStyle/>
          <a:p>
            <a:r>
              <a:rPr lang="en-US" sz="2800" dirty="0" smtClean="0">
                <a:ea typeface="ＭＳ Ｐゴシック" pitchFamily="-108" charset="-128"/>
                <a:cs typeface="ＭＳ Ｐゴシック" pitchFamily="-108" charset="-128"/>
              </a:rPr>
              <a:t>To prevent authentication flood at the start of a job, NameNode creates delegation tokens.</a:t>
            </a:r>
          </a:p>
          <a:p>
            <a:pPr lvl="1"/>
            <a:r>
              <a:rPr lang="en-US" sz="2000" dirty="0" err="1" smtClean="0">
                <a:ea typeface="ＭＳ Ｐゴシック" pitchFamily="-108" charset="-128"/>
                <a:cs typeface="ＭＳ Ｐゴシック" pitchFamily="-108" charset="-128"/>
              </a:rPr>
              <a:t>Krb</a:t>
            </a:r>
            <a:r>
              <a:rPr lang="en-US" sz="2000" dirty="0" smtClean="0">
                <a:ea typeface="ＭＳ Ｐゴシック" pitchFamily="-108" charset="-128"/>
                <a:cs typeface="ＭＳ Ｐゴシック" pitchFamily="-108" charset="-128"/>
              </a:rPr>
              <a:t> credentials are not passed to the JT</a:t>
            </a:r>
          </a:p>
          <a:p>
            <a:r>
              <a:rPr lang="en-US" sz="2800" dirty="0" smtClean="0">
                <a:ea typeface="ＭＳ Ｐゴシック" pitchFamily="-108" charset="-128"/>
                <a:cs typeface="ＭＳ Ｐゴシック" pitchFamily="-108" charset="-128"/>
              </a:rPr>
              <a:t>Allows user to authenticate once and pass credentials to all tasks of a job.</a:t>
            </a:r>
          </a:p>
          <a:p>
            <a:r>
              <a:rPr lang="en-US" sz="2800" dirty="0" smtClean="0">
                <a:ea typeface="ＭＳ Ｐゴシック" pitchFamily="-108" charset="-128"/>
                <a:cs typeface="ＭＳ Ｐゴシック" pitchFamily="-108" charset="-128"/>
              </a:rPr>
              <a:t>JobTracker automatically renews tokens while job is running.</a:t>
            </a:r>
          </a:p>
          <a:p>
            <a:pPr lvl="1"/>
            <a:r>
              <a:rPr lang="en-US" sz="2000" dirty="0" smtClean="0">
                <a:ea typeface="ＭＳ Ｐゴシック" pitchFamily="-108" charset="-128"/>
                <a:cs typeface="ＭＳ Ｐゴシック" pitchFamily="-108" charset="-128"/>
              </a:rPr>
              <a:t>Max lifetime of delegation tokens is 7 days.</a:t>
            </a:r>
          </a:p>
          <a:p>
            <a:r>
              <a:rPr lang="en-US" sz="2800" dirty="0" smtClean="0">
                <a:ea typeface="ＭＳ Ｐゴシック" pitchFamily="-108" charset="-128"/>
                <a:cs typeface="ＭＳ Ｐゴシック" pitchFamily="-108" charset="-128"/>
              </a:rPr>
              <a:t>Cancels tokens when job finishes.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Other tokens….</a:t>
            </a:r>
            <a:endParaRPr lang="en-US" dirty="0" smtClean="0"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533401" y="1447800"/>
            <a:ext cx="8001000" cy="5105400"/>
          </a:xfrm>
        </p:spPr>
        <p:txBody>
          <a:bodyPr/>
          <a:lstStyle/>
          <a:p>
            <a:r>
              <a:rPr lang="en-US" sz="2800" dirty="0" smtClean="0">
                <a:ea typeface="ＭＳ Ｐゴシック" pitchFamily="-108" charset="-128"/>
                <a:cs typeface="ＭＳ Ｐゴシック" pitchFamily="-108" charset="-128"/>
              </a:rPr>
              <a:t>Block Access Token</a:t>
            </a:r>
          </a:p>
          <a:p>
            <a:pPr lvl="1"/>
            <a:r>
              <a:rPr lang="en-US" sz="2000" dirty="0" smtClean="0">
                <a:ea typeface="ＭＳ Ｐゴシック" pitchFamily="-108" charset="-128"/>
                <a:cs typeface="ＭＳ Ｐゴシック" pitchFamily="-108" charset="-128"/>
              </a:rPr>
              <a:t>Short-lived tokens for securely accessing the </a:t>
            </a:r>
            <a:r>
              <a:rPr lang="en-US" sz="2000" dirty="0" err="1" smtClean="0">
                <a:ea typeface="ＭＳ Ｐゴシック" pitchFamily="-108" charset="-128"/>
                <a:cs typeface="ＭＳ Ｐゴシック" pitchFamily="-108" charset="-128"/>
              </a:rPr>
              <a:t>DataNodes</a:t>
            </a:r>
            <a:r>
              <a:rPr lang="en-US" sz="2000" dirty="0" smtClean="0">
                <a:ea typeface="ＭＳ Ｐゴシック" pitchFamily="-108" charset="-128"/>
                <a:cs typeface="ＭＳ Ｐゴシック" pitchFamily="-108" charset="-128"/>
              </a:rPr>
              <a:t> from HDFS Clients doing I/O</a:t>
            </a:r>
          </a:p>
          <a:p>
            <a:pPr lvl="1"/>
            <a:r>
              <a:rPr lang="en-US" sz="2000" dirty="0" smtClean="0">
                <a:ea typeface="ＭＳ Ｐゴシック" pitchFamily="-108" charset="-128"/>
                <a:cs typeface="ＭＳ Ｐゴシック" pitchFamily="-108" charset="-128"/>
              </a:rPr>
              <a:t>Generated by </a:t>
            </a:r>
            <a:r>
              <a:rPr lang="en-US" sz="2000" dirty="0" err="1" smtClean="0">
                <a:ea typeface="ＭＳ Ｐゴシック" pitchFamily="-108" charset="-128"/>
                <a:cs typeface="ＭＳ Ｐゴシック" pitchFamily="-108" charset="-128"/>
              </a:rPr>
              <a:t>NameNode</a:t>
            </a:r>
            <a:endParaRPr lang="en-US" sz="2000" dirty="0" smtClean="0">
              <a:ea typeface="ＭＳ Ｐゴシック" pitchFamily="-108" charset="-128"/>
              <a:cs typeface="ＭＳ Ｐゴシック" pitchFamily="-108" charset="-128"/>
            </a:endParaRPr>
          </a:p>
          <a:p>
            <a:r>
              <a:rPr lang="en-US" sz="2800" dirty="0" smtClean="0">
                <a:ea typeface="ＭＳ Ｐゴシック" pitchFamily="-108" charset="-128"/>
                <a:cs typeface="ＭＳ Ｐゴシック" pitchFamily="-108" charset="-128"/>
              </a:rPr>
              <a:t>Job Token</a:t>
            </a:r>
          </a:p>
          <a:p>
            <a:pPr lvl="1"/>
            <a:r>
              <a:rPr lang="en-US" sz="2000" dirty="0" smtClean="0">
                <a:ea typeface="ＭＳ Ｐゴシック" pitchFamily="-108" charset="-128"/>
                <a:cs typeface="ＭＳ Ｐゴシック" pitchFamily="-108" charset="-128"/>
              </a:rPr>
              <a:t>For Task to </a:t>
            </a:r>
            <a:r>
              <a:rPr lang="en-US" sz="2000" dirty="0" err="1" smtClean="0">
                <a:ea typeface="ＭＳ Ｐゴシック" pitchFamily="-108" charset="-128"/>
                <a:cs typeface="ＭＳ Ｐゴシック" pitchFamily="-108" charset="-128"/>
              </a:rPr>
              <a:t>TaskTracker</a:t>
            </a:r>
            <a:r>
              <a:rPr lang="en-US" sz="2000" dirty="0" smtClean="0">
                <a:ea typeface="ＭＳ Ｐゴシック" pitchFamily="-108" charset="-128"/>
                <a:cs typeface="ＭＳ Ｐゴシック" pitchFamily="-108" charset="-128"/>
              </a:rPr>
              <a:t> Shuffle (HTTP) of intermediate data</a:t>
            </a:r>
          </a:p>
          <a:p>
            <a:pPr lvl="1"/>
            <a:r>
              <a:rPr lang="en-US" sz="2000" dirty="0" smtClean="0">
                <a:ea typeface="ＭＳ Ｐゴシック" pitchFamily="-108" charset="-128"/>
                <a:cs typeface="ＭＳ Ｐゴシック" pitchFamily="-108" charset="-128"/>
              </a:rPr>
              <a:t>F</a:t>
            </a:r>
            <a:r>
              <a:rPr lang="en-US" sz="2000" dirty="0" smtClean="0">
                <a:ea typeface="ＭＳ Ｐゴシック" pitchFamily="-108" charset="-128"/>
                <a:cs typeface="ＭＳ Ｐゴシック" pitchFamily="-108" charset="-128"/>
              </a:rPr>
              <a:t>or Task to </a:t>
            </a:r>
            <a:r>
              <a:rPr lang="en-US" sz="2000" dirty="0" err="1" smtClean="0">
                <a:ea typeface="ＭＳ Ｐゴシック" pitchFamily="-108" charset="-128"/>
                <a:cs typeface="ＭＳ Ｐゴシック" pitchFamily="-108" charset="-128"/>
              </a:rPr>
              <a:t>TaskTracker</a:t>
            </a:r>
            <a:r>
              <a:rPr lang="en-US" sz="2000" dirty="0" smtClean="0">
                <a:ea typeface="ＭＳ Ｐゴシック" pitchFamily="-108" charset="-128"/>
                <a:cs typeface="ＭＳ Ｐゴシック" pitchFamily="-108" charset="-128"/>
              </a:rPr>
              <a:t> RPC</a:t>
            </a:r>
          </a:p>
          <a:p>
            <a:pPr lvl="1"/>
            <a:r>
              <a:rPr lang="en-US" sz="2000" dirty="0" smtClean="0">
                <a:ea typeface="ＭＳ Ｐゴシック" pitchFamily="-108" charset="-128"/>
                <a:cs typeface="ＭＳ Ｐゴシック" pitchFamily="-108" charset="-128"/>
              </a:rPr>
              <a:t>Generated by </a:t>
            </a:r>
            <a:r>
              <a:rPr lang="en-US" sz="2000" dirty="0" err="1" smtClean="0">
                <a:ea typeface="ＭＳ Ｐゴシック" pitchFamily="-108" charset="-128"/>
                <a:cs typeface="ＭＳ Ｐゴシック" pitchFamily="-108" charset="-128"/>
              </a:rPr>
              <a:t>JobTracker</a:t>
            </a:r>
            <a:endParaRPr lang="en-US" sz="2000" dirty="0" smtClean="0">
              <a:ea typeface="ＭＳ Ｐゴシック" pitchFamily="-108" charset="-128"/>
              <a:cs typeface="ＭＳ Ｐゴシック" pitchFamily="-108" charset="-128"/>
            </a:endParaRPr>
          </a:p>
          <a:p>
            <a:r>
              <a:rPr lang="en-US" sz="2800" dirty="0" err="1" smtClean="0">
                <a:ea typeface="ＭＳ Ｐゴシック" pitchFamily="-108" charset="-128"/>
                <a:cs typeface="ＭＳ Ｐゴシック" pitchFamily="-108" charset="-128"/>
              </a:rPr>
              <a:t>MapReduce</a:t>
            </a:r>
            <a:r>
              <a:rPr lang="en-US" sz="2800" dirty="0" smtClean="0">
                <a:ea typeface="ＭＳ Ｐゴシック" pitchFamily="-108" charset="-128"/>
                <a:cs typeface="ＭＳ Ｐゴシック" pitchFamily="-108" charset="-128"/>
              </a:rPr>
              <a:t> Delegation Token</a:t>
            </a:r>
          </a:p>
          <a:p>
            <a:pPr lvl="1"/>
            <a:r>
              <a:rPr lang="en-US" sz="2000" dirty="0" smtClean="0">
                <a:ea typeface="ＭＳ Ｐゴシック" pitchFamily="-108" charset="-128"/>
                <a:cs typeface="ＭＳ Ｐゴシック" pitchFamily="-108" charset="-128"/>
              </a:rPr>
              <a:t>For accessing the </a:t>
            </a:r>
            <a:r>
              <a:rPr lang="en-US" sz="2000" dirty="0" err="1" smtClean="0">
                <a:ea typeface="ＭＳ Ｐゴシック" pitchFamily="-108" charset="-128"/>
                <a:cs typeface="ＭＳ Ｐゴシック" pitchFamily="-108" charset="-128"/>
              </a:rPr>
              <a:t>JobTracker</a:t>
            </a:r>
            <a:r>
              <a:rPr lang="en-US" sz="2000" dirty="0" smtClean="0">
                <a:ea typeface="ＭＳ Ｐゴシック" pitchFamily="-108" charset="-128"/>
                <a:cs typeface="ＭＳ Ｐゴシック" pitchFamily="-108" charset="-128"/>
              </a:rPr>
              <a:t> from tasks</a:t>
            </a:r>
          </a:p>
          <a:p>
            <a:pPr lvl="1"/>
            <a:r>
              <a:rPr lang="en-US" sz="2000" dirty="0" smtClean="0">
                <a:ea typeface="ＭＳ Ｐゴシック" pitchFamily="-108" charset="-128"/>
                <a:cs typeface="ＭＳ Ｐゴシック" pitchFamily="-108" charset="-128"/>
              </a:rPr>
              <a:t>Generated by </a:t>
            </a:r>
            <a:r>
              <a:rPr lang="en-US" sz="2000" dirty="0" err="1" smtClean="0">
                <a:ea typeface="ＭＳ Ｐゴシック" pitchFamily="-108" charset="-128"/>
                <a:cs typeface="ＭＳ Ｐゴシック" pitchFamily="-108" charset="-128"/>
              </a:rPr>
              <a:t>JobTracker</a:t>
            </a:r>
            <a:endParaRPr lang="en-US" sz="2000" dirty="0" smtClean="0">
              <a:ea typeface="ＭＳ Ｐゴシック" pitchFamily="-108" charset="-128"/>
              <a:cs typeface="ＭＳ Ｐゴシック" pitchFamily="-108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08" charset="-128"/>
                <a:cs typeface="ＭＳ Ｐゴシック" pitchFamily="-108" charset="-128"/>
              </a:rPr>
              <a:t>Proxy-Users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Oozie (and other </a:t>
            </a:r>
            <a:r>
              <a:rPr lang="en-US" i="1" dirty="0" smtClean="0">
                <a:ea typeface="ＭＳ Ｐゴシック" pitchFamily="-108" charset="-128"/>
                <a:cs typeface="ＭＳ Ｐゴシック" pitchFamily="-108" charset="-128"/>
              </a:rPr>
              <a:t>trusted</a:t>
            </a:r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 services) run</a:t>
            </a:r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 operations on </a:t>
            </a:r>
            <a:r>
              <a:rPr lang="en-US" dirty="0" err="1" smtClean="0">
                <a:ea typeface="ＭＳ Ｐゴシック" pitchFamily="-108" charset="-128"/>
                <a:cs typeface="ＭＳ Ｐゴシック" pitchFamily="-108" charset="-128"/>
              </a:rPr>
              <a:t>Hadoop</a:t>
            </a:r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 clusters </a:t>
            </a:r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on behalf of other users</a:t>
            </a:r>
          </a:p>
          <a:p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Configure HDFS and MapReduce with the </a:t>
            </a:r>
            <a:r>
              <a:rPr lang="en-US" dirty="0" err="1" smtClean="0">
                <a:ea typeface="ＭＳ Ｐゴシック" pitchFamily="-108" charset="-128"/>
                <a:cs typeface="ＭＳ Ｐゴシック" pitchFamily="-108" charset="-128"/>
              </a:rPr>
              <a:t>oozie</a:t>
            </a:r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 user as a proxy:</a:t>
            </a:r>
          </a:p>
          <a:p>
            <a:pPr lvl="1"/>
            <a:r>
              <a:rPr lang="en-US" dirty="0" smtClean="0"/>
              <a:t>Group of users that the proxy can impersonate</a:t>
            </a:r>
          </a:p>
          <a:p>
            <a:pPr lvl="1"/>
            <a:r>
              <a:rPr lang="en-US" dirty="0" smtClean="0"/>
              <a:t>Which hosts they can impersonate from</a:t>
            </a:r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200525" y="6537325"/>
            <a:ext cx="752475" cy="365125"/>
          </a:xfrm>
          <a:noFill/>
        </p:spPr>
        <p:txBody>
          <a:bodyPr/>
          <a:lstStyle/>
          <a:p>
            <a:fld id="{F70BCEFF-C1DA-664C-A331-D02BF8B6086E}" type="slidenum">
              <a:rPr lang="en-US" smtClean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pPr/>
              <a:t>17</a:t>
            </a:fld>
            <a:endParaRPr lang="en-US" smtClean="0"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08" charset="-128"/>
                <a:cs typeface="ＭＳ Ｐゴシック" pitchFamily="-108" charset="-128"/>
              </a:rPr>
              <a:t>Primary Communication Paths</a:t>
            </a:r>
          </a:p>
        </p:txBody>
      </p:sp>
      <p:sp>
        <p:nvSpPr>
          <p:cNvPr id="3379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200525" y="6537325"/>
            <a:ext cx="752475" cy="365125"/>
          </a:xfrm>
          <a:noFill/>
        </p:spPr>
        <p:txBody>
          <a:bodyPr/>
          <a:lstStyle/>
          <a:p>
            <a:fld id="{3C3517CF-BFC6-9C4D-9034-404F80588F6A}" type="slidenum">
              <a:rPr lang="en-US" smtClean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pPr/>
              <a:t>18</a:t>
            </a:fld>
            <a:endParaRPr lang="en-US" smtClean="0"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pic>
        <p:nvPicPr>
          <p:cNvPr id="33796" name="Content Placeholder 3" descr="auth-flow.pdf"/>
          <p:cNvPicPr>
            <a:picLocks noGrp="1" noChangeAspect="1"/>
          </p:cNvPicPr>
          <p:nvPr/>
        </p:nvPicPr>
        <p:blipFill>
          <a:blip r:embed="rId2"/>
          <a:srcRect t="-3391" b="-3391"/>
          <a:stretch>
            <a:fillRect/>
          </a:stretch>
        </p:blipFill>
        <p:spPr bwMode="auto">
          <a:xfrm>
            <a:off x="303213" y="1371600"/>
            <a:ext cx="8840787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Isolation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Tasks now run as the user.</a:t>
            </a:r>
          </a:p>
          <a:p>
            <a:pPr lvl="1"/>
            <a:r>
              <a:rPr lang="en-US" dirty="0" smtClean="0"/>
              <a:t>Via a small </a:t>
            </a:r>
            <a:r>
              <a:rPr lang="en-US" dirty="0" err="1" smtClean="0"/>
              <a:t>setuid</a:t>
            </a:r>
            <a:r>
              <a:rPr lang="en-US" dirty="0" smtClean="0"/>
              <a:t> program</a:t>
            </a:r>
          </a:p>
          <a:p>
            <a:pPr lvl="1"/>
            <a:r>
              <a:rPr lang="en-US" dirty="0" smtClean="0"/>
              <a:t>Can’t signal other user’s tasks or TaskTracker</a:t>
            </a:r>
          </a:p>
          <a:p>
            <a:pPr lvl="1"/>
            <a:r>
              <a:rPr lang="en-US" dirty="0" smtClean="0"/>
              <a:t>Can’t read other tasks </a:t>
            </a:r>
            <a:r>
              <a:rPr lang="en-US" dirty="0" err="1" smtClean="0"/>
              <a:t>jobconf</a:t>
            </a:r>
            <a:r>
              <a:rPr lang="en-US" dirty="0" smtClean="0"/>
              <a:t>, files, outputs, or logs</a:t>
            </a:r>
          </a:p>
          <a:p>
            <a:r>
              <a:rPr lang="en-US" dirty="0" smtClean="0"/>
              <a:t>Distributed cache</a:t>
            </a:r>
          </a:p>
          <a:p>
            <a:pPr lvl="1"/>
            <a:r>
              <a:rPr lang="en-US" dirty="0" smtClean="0"/>
              <a:t>Public files shared between jobs and users</a:t>
            </a:r>
          </a:p>
          <a:p>
            <a:pPr lvl="1"/>
            <a:r>
              <a:rPr lang="en-US" dirty="0" smtClean="0"/>
              <a:t>Private files shared between jobs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I am</a:t>
            </a:r>
          </a:p>
          <a:p>
            <a:pPr lvl="1"/>
            <a:r>
              <a:rPr lang="en-US" dirty="0" smtClean="0"/>
              <a:t>Principal </a:t>
            </a:r>
            <a:r>
              <a:rPr lang="en-US" dirty="0" smtClean="0"/>
              <a:t>Engineer at Yahoo! Sunnyvale</a:t>
            </a:r>
          </a:p>
          <a:p>
            <a:pPr lvl="2"/>
            <a:r>
              <a:rPr lang="en-US" dirty="0" smtClean="0"/>
              <a:t>Working </a:t>
            </a:r>
            <a:r>
              <a:rPr lang="en-US" dirty="0" smtClean="0"/>
              <a:t>on Apache </a:t>
            </a:r>
            <a:r>
              <a:rPr lang="en-US" dirty="0" err="1" smtClean="0"/>
              <a:t>Hadoop</a:t>
            </a:r>
            <a:r>
              <a:rPr lang="en-US" dirty="0" smtClean="0"/>
              <a:t> and related </a:t>
            </a:r>
            <a:r>
              <a:rPr lang="en-US" dirty="0" smtClean="0"/>
              <a:t>projects</a:t>
            </a:r>
          </a:p>
          <a:p>
            <a:pPr lvl="3"/>
            <a:r>
              <a:rPr lang="en-US" dirty="0" err="1" smtClean="0"/>
              <a:t>MapReduce</a:t>
            </a:r>
            <a:r>
              <a:rPr lang="en-US" dirty="0" smtClean="0"/>
              <a:t>, </a:t>
            </a:r>
            <a:r>
              <a:rPr lang="en-US" dirty="0" err="1" smtClean="0"/>
              <a:t>Hadoop</a:t>
            </a:r>
            <a:r>
              <a:rPr lang="en-US" dirty="0" smtClean="0"/>
              <a:t> Security, </a:t>
            </a:r>
            <a:r>
              <a:rPr lang="en-US" dirty="0" err="1" smtClean="0"/>
              <a:t>HCatalog</a:t>
            </a:r>
            <a:endParaRPr lang="en-US" dirty="0" smtClean="0"/>
          </a:p>
          <a:p>
            <a:pPr lvl="2"/>
            <a:r>
              <a:rPr lang="en-US" dirty="0" smtClean="0"/>
              <a:t>Apache </a:t>
            </a:r>
            <a:r>
              <a:rPr lang="en-US" dirty="0" err="1" smtClean="0"/>
              <a:t>Hadoop</a:t>
            </a:r>
            <a:r>
              <a:rPr lang="en-US" dirty="0" smtClean="0"/>
              <a:t> Committer/PMC </a:t>
            </a:r>
            <a:r>
              <a:rPr lang="en-US" dirty="0" smtClean="0"/>
              <a:t>member</a:t>
            </a:r>
          </a:p>
          <a:p>
            <a:pPr lvl="2"/>
            <a:r>
              <a:rPr lang="en-US" dirty="0" smtClean="0"/>
              <a:t>Apache </a:t>
            </a:r>
            <a:r>
              <a:rPr lang="en-US" dirty="0" err="1" smtClean="0"/>
              <a:t>HCatalog</a:t>
            </a:r>
            <a:r>
              <a:rPr lang="en-US" dirty="0" smtClean="0"/>
              <a:t> Committer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08" charset="-128"/>
                <a:cs typeface="ＭＳ Ｐゴシック" pitchFamily="-108" charset="-128"/>
              </a:rPr>
              <a:t>Questions?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061325" cy="4724400"/>
          </a:xfrm>
        </p:spPr>
        <p:txBody>
          <a:bodyPr/>
          <a:lstStyle/>
          <a:p>
            <a:r>
              <a:rPr lang="en-US" sz="2800" dirty="0" smtClean="0">
                <a:ea typeface="ＭＳ Ｐゴシック" pitchFamily="-108" charset="-128"/>
                <a:cs typeface="ＭＳ Ｐゴシック" pitchFamily="-108" charset="-128"/>
              </a:rPr>
              <a:t>Questions should be sent to:</a:t>
            </a:r>
          </a:p>
          <a:p>
            <a:pPr lvl="1"/>
            <a:r>
              <a:rPr lang="en-US" sz="2000" dirty="0" err="1" smtClean="0"/>
              <a:t>common/hdfs/mapreduce-user@hadoop.apache.org</a:t>
            </a:r>
            <a:endParaRPr lang="en-US" sz="2000" dirty="0" smtClean="0"/>
          </a:p>
          <a:p>
            <a:r>
              <a:rPr lang="en-US" sz="2800" dirty="0" smtClean="0">
                <a:ea typeface="ＭＳ Ｐゴシック" pitchFamily="-108" charset="-128"/>
                <a:cs typeface="ＭＳ Ｐゴシック" pitchFamily="-108" charset="-128"/>
              </a:rPr>
              <a:t>Security holes should be sent to:</a:t>
            </a:r>
          </a:p>
          <a:p>
            <a:pPr lvl="1"/>
            <a:r>
              <a:rPr lang="en-US" sz="2000" dirty="0" err="1" smtClean="0"/>
              <a:t>security@hadoop.apache.org</a:t>
            </a:r>
            <a:endParaRPr lang="en-US" sz="2000" dirty="0" smtClean="0"/>
          </a:p>
          <a:p>
            <a:r>
              <a:rPr lang="en-US" sz="2800" dirty="0" smtClean="0">
                <a:ea typeface="ＭＳ Ｐゴシック" pitchFamily="-108" charset="-128"/>
                <a:cs typeface="ＭＳ Ｐゴシック" pitchFamily="-108" charset="-128"/>
              </a:rPr>
              <a:t>Available from</a:t>
            </a:r>
          </a:p>
          <a:p>
            <a:pPr lvl="1"/>
            <a:r>
              <a:rPr lang="en-US" sz="2000" dirty="0" smtClean="0"/>
              <a:t>0.20.203 release of Apache </a:t>
            </a:r>
            <a:r>
              <a:rPr lang="en-US" sz="2000" dirty="0" err="1" smtClean="0"/>
              <a:t>Hadoop</a:t>
            </a:r>
            <a:endParaRPr lang="en-US" sz="2000" dirty="0" smtClean="0">
              <a:hlinkClick r:id="rId2"/>
            </a:endParaRPr>
          </a:p>
          <a:p>
            <a:pPr lvl="1"/>
            <a:r>
              <a:rPr lang="en-US" sz="2000" dirty="0" smtClean="0">
                <a:hlinkClick r:id="rId2"/>
              </a:rPr>
              <a:t>http://svn.apache.org/repos/asf/hadoop/common/branches/branch-0.20-security/</a:t>
            </a:r>
            <a:endParaRPr lang="en-US" sz="2000" dirty="0" smtClean="0"/>
          </a:p>
          <a:p>
            <a:pPr lvl="1" algn="ctr">
              <a:buNone/>
            </a:pPr>
            <a:r>
              <a:rPr lang="en-US" sz="2800" dirty="0" smtClean="0">
                <a:ea typeface="ＭＳ Ｐゴシック" pitchFamily="-108" charset="-128"/>
                <a:cs typeface="ＭＳ Ｐゴシック" pitchFamily="-108" charset="-128"/>
              </a:rPr>
              <a:t>Thanks</a:t>
            </a:r>
            <a:r>
              <a:rPr lang="en-US" sz="2800" dirty="0" smtClean="0">
                <a:ea typeface="ＭＳ Ｐゴシック" pitchFamily="-108" charset="-128"/>
                <a:cs typeface="ＭＳ Ｐゴシック" pitchFamily="-108" charset="-128"/>
              </a:rPr>
              <a:t>!</a:t>
            </a:r>
          </a:p>
          <a:p>
            <a:pPr lvl="1" algn="ctr">
              <a:buNone/>
            </a:pPr>
            <a:r>
              <a:rPr lang="en-US" sz="2800" dirty="0" smtClean="0">
                <a:ea typeface="ＭＳ Ｐゴシック" pitchFamily="-108" charset="-128"/>
                <a:cs typeface="ＭＳ Ｐゴシック" pitchFamily="-108" charset="-128"/>
              </a:rPr>
              <a:t>(also thanks to Owen O’Malley for the slides)</a:t>
            </a:r>
            <a:endParaRPr lang="en-US" sz="2800" dirty="0" smtClean="0">
              <a:ea typeface="ＭＳ Ｐゴシック" pitchFamily="-108" charset="-128"/>
              <a:cs typeface="ＭＳ Ｐゴシック" pitchFamily="-108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75" y="1371600"/>
            <a:ext cx="8061325" cy="47244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5">
              <a:buNone/>
            </a:pPr>
            <a:r>
              <a:rPr lang="en-US" sz="4400" dirty="0" smtClean="0"/>
              <a:t>If time permits…</a:t>
            </a:r>
            <a:endParaRPr lang="en-US" sz="4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Upgrading to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61325" cy="5105400"/>
          </a:xfrm>
        </p:spPr>
        <p:txBody>
          <a:bodyPr/>
          <a:lstStyle/>
          <a:p>
            <a:r>
              <a:rPr lang="en-US" dirty="0" smtClean="0"/>
              <a:t>Need a KDC with all of the user accounts.</a:t>
            </a:r>
          </a:p>
          <a:p>
            <a:r>
              <a:rPr lang="en-US" dirty="0" smtClean="0"/>
              <a:t>Need service principals for all of the servers.</a:t>
            </a:r>
            <a:endParaRPr lang="en-US" dirty="0" smtClean="0"/>
          </a:p>
          <a:p>
            <a:r>
              <a:rPr lang="en-US" dirty="0" smtClean="0"/>
              <a:t>Need </a:t>
            </a:r>
            <a:r>
              <a:rPr lang="en-US" dirty="0" smtClean="0"/>
              <a:t>user accounts on all of the slaves</a:t>
            </a:r>
          </a:p>
          <a:p>
            <a:r>
              <a:rPr lang="en-US" dirty="0" smtClean="0"/>
              <a:t>If you use the default group mapping, you need user accounts on the masters too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Need to install</a:t>
            </a:r>
            <a:r>
              <a:rPr lang="en-US" dirty="0" smtClean="0"/>
              <a:t> policy files </a:t>
            </a:r>
            <a:r>
              <a:rPr lang="en-US" dirty="0" smtClean="0"/>
              <a:t>for stronger encryption for Java</a:t>
            </a:r>
          </a:p>
          <a:p>
            <a:pPr lvl="1"/>
            <a:r>
              <a:rPr lang="en-US" sz="2000" dirty="0" smtClean="0"/>
              <a:t>http://bit.ly/dhM6qW </a:t>
            </a: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to Usernames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Kerberos principals need to be mapped to </a:t>
            </a:r>
            <a:r>
              <a:rPr lang="en-US" dirty="0" smtClean="0"/>
              <a:t>usernames on servers. Examples:</a:t>
            </a:r>
          </a:p>
          <a:p>
            <a:pPr lvl="1"/>
            <a:r>
              <a:rPr lang="en-US" dirty="0" err="1" smtClean="0"/>
              <a:t>ddas@APACHE.ORG</a:t>
            </a:r>
            <a:r>
              <a:rPr lang="en-US" dirty="0" smtClean="0"/>
              <a:t> -&gt; </a:t>
            </a:r>
            <a:r>
              <a:rPr lang="en-US" dirty="0" err="1" smtClean="0"/>
              <a:t>ddas</a:t>
            </a:r>
            <a:endParaRPr lang="en-US" dirty="0" smtClean="0"/>
          </a:p>
          <a:p>
            <a:pPr lvl="1"/>
            <a:r>
              <a:rPr lang="en-US" dirty="0" err="1" smtClean="0"/>
              <a:t>j</a:t>
            </a:r>
            <a:r>
              <a:rPr lang="en-US" dirty="0" err="1" smtClean="0"/>
              <a:t>t/jobtracker.apache.org@</a:t>
            </a:r>
            <a:r>
              <a:rPr lang="en-US" dirty="0" err="1" smtClean="0"/>
              <a:t>APACHE.ORG</a:t>
            </a:r>
            <a:r>
              <a:rPr lang="en-US" dirty="0" smtClean="0"/>
              <a:t> -&gt; </a:t>
            </a:r>
            <a:r>
              <a:rPr lang="en-US" dirty="0" err="1" smtClean="0"/>
              <a:t>mapred</a:t>
            </a:r>
            <a:endParaRPr lang="en-US" dirty="0" smtClean="0"/>
          </a:p>
          <a:p>
            <a:r>
              <a:rPr lang="en-US" dirty="0" smtClean="0"/>
              <a:t>Operator </a:t>
            </a:r>
            <a:r>
              <a:rPr lang="en-US" dirty="0" smtClean="0"/>
              <a:t>can define translation.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08" charset="-128"/>
                <a:cs typeface="ＭＳ Ｐゴシック" pitchFamily="-108" charset="-128"/>
              </a:rPr>
              <a:t>Problem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Different yahoos need different data.</a:t>
            </a:r>
          </a:p>
          <a:p>
            <a:pPr lvl="1">
              <a:buFont typeface="Arial" pitchFamily="-108" charset="0"/>
              <a:buChar char="•"/>
            </a:pPr>
            <a:r>
              <a:rPr lang="en-US" dirty="0" smtClean="0"/>
              <a:t>PII versus financial</a:t>
            </a:r>
          </a:p>
          <a:p>
            <a:pPr lvl="1">
              <a:buFont typeface="Arial" pitchFamily="-108" charset="0"/>
              <a:buChar char="•"/>
            </a:pPr>
            <a:r>
              <a:rPr lang="en-US" dirty="0" smtClean="0">
                <a:ea typeface="ＭＳ Ｐゴシック" pitchFamily="-108" charset="-128"/>
              </a:rPr>
              <a:t>Need assurance that only the right people can see data.</a:t>
            </a:r>
          </a:p>
          <a:p>
            <a:pPr lvl="1">
              <a:buFont typeface="Arial" pitchFamily="-108" charset="0"/>
              <a:buChar char="•"/>
            </a:pPr>
            <a:r>
              <a:rPr lang="en-US" dirty="0" smtClean="0">
                <a:ea typeface="ＭＳ Ｐゴシック" pitchFamily="-108" charset="-128"/>
              </a:rPr>
              <a:t>Need to log who looked at the data.</a:t>
            </a:r>
          </a:p>
          <a:p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Yahoo! has more yahoos than clusters.</a:t>
            </a:r>
          </a:p>
          <a:p>
            <a:pPr lvl="1">
              <a:buFont typeface="Arial" pitchFamily="-108" charset="0"/>
              <a:buChar char="•"/>
            </a:pPr>
            <a:r>
              <a:rPr lang="en-US" dirty="0" smtClean="0"/>
              <a:t>Requires isolation or trust.</a:t>
            </a:r>
          </a:p>
          <a:p>
            <a:pPr lvl="1">
              <a:buFont typeface="Arial" pitchFamily="-108" charset="0"/>
              <a:buChar char="•"/>
            </a:pPr>
            <a:r>
              <a:rPr lang="en-US" dirty="0" smtClean="0"/>
              <a:t>Security improves ability to share clusters between groups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200525" y="6537325"/>
            <a:ext cx="752475" cy="365125"/>
          </a:xfrm>
          <a:noFill/>
        </p:spPr>
        <p:txBody>
          <a:bodyPr/>
          <a:lstStyle/>
          <a:p>
            <a:fld id="{A3D67E5B-863D-C746-930C-13362A2F8575}" type="slidenum">
              <a:rPr lang="en-US" smtClean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pPr/>
              <a:t>3</a:t>
            </a:fld>
            <a:endParaRPr lang="en-US" smtClean="0"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History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Originally, Hadoop had no security.</a:t>
            </a:r>
          </a:p>
          <a:p>
            <a:pPr lvl="1"/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Only used by small teams who trusted each other</a:t>
            </a:r>
          </a:p>
          <a:p>
            <a:pPr lvl="1"/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On data all of them had access to</a:t>
            </a:r>
          </a:p>
          <a:p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Users and groups were added in 0.16</a:t>
            </a:r>
          </a:p>
          <a:p>
            <a:pPr lvl="1"/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Prevented accidents, but easy to bypass</a:t>
            </a:r>
          </a:p>
          <a:p>
            <a:pPr lvl="1"/>
            <a:r>
              <a:rPr lang="en-US" dirty="0" err="1" smtClean="0">
                <a:ea typeface="ＭＳ Ｐゴシック" pitchFamily="-108" charset="-128"/>
                <a:cs typeface="ＭＳ Ｐゴシック" pitchFamily="-108" charset="-128"/>
              </a:rPr>
              <a:t>hadoop</a:t>
            </a:r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 </a:t>
            </a:r>
            <a:r>
              <a:rPr lang="en-US" dirty="0" err="1" smtClean="0">
                <a:ea typeface="ＭＳ Ｐゴシック" pitchFamily="-108" charset="-128"/>
                <a:cs typeface="ＭＳ Ｐゴシック" pitchFamily="-108" charset="-128"/>
              </a:rPr>
              <a:t>fs</a:t>
            </a:r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 –</a:t>
            </a:r>
            <a:r>
              <a:rPr lang="en-US" dirty="0" err="1" smtClean="0">
                <a:ea typeface="ＭＳ Ｐゴシック" pitchFamily="-108" charset="-128"/>
                <a:cs typeface="ＭＳ Ｐゴシック" pitchFamily="-108" charset="-128"/>
              </a:rPr>
              <a:t>Dhadoop.job.ugi</a:t>
            </a:r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=</a:t>
            </a:r>
            <a:r>
              <a:rPr lang="en-US" dirty="0" err="1" smtClean="0">
                <a:ea typeface="ＭＳ Ｐゴシック" pitchFamily="-108" charset="-128"/>
                <a:cs typeface="ＭＳ Ｐゴシック" pitchFamily="-108" charset="-128"/>
              </a:rPr>
              <a:t>joe</a:t>
            </a:r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 –</a:t>
            </a:r>
            <a:r>
              <a:rPr lang="en-US" dirty="0" err="1" smtClean="0">
                <a:ea typeface="ＭＳ Ｐゴシック" pitchFamily="-108" charset="-128"/>
                <a:cs typeface="ＭＳ Ｐゴシック" pitchFamily="-108" charset="-128"/>
              </a:rPr>
              <a:t>rmr</a:t>
            </a:r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 /user/</a:t>
            </a:r>
            <a:r>
              <a:rPr lang="en-US" dirty="0" err="1" smtClean="0">
                <a:ea typeface="ＭＳ Ｐゴシック" pitchFamily="-108" charset="-128"/>
                <a:cs typeface="ＭＳ Ｐゴシック" pitchFamily="-108" charset="-128"/>
              </a:rPr>
              <a:t>joe</a:t>
            </a:r>
            <a:endParaRPr lang="en-US" dirty="0" smtClean="0">
              <a:ea typeface="ＭＳ Ｐゴシック" pitchFamily="-108" charset="-128"/>
              <a:cs typeface="ＭＳ Ｐゴシック" pitchFamily="-108" charset="-128"/>
            </a:endParaRPr>
          </a:p>
          <a:p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We needed more…</a:t>
            </a:r>
            <a:endParaRPr 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200525" y="6537325"/>
            <a:ext cx="752475" cy="365125"/>
          </a:xfrm>
          <a:noFill/>
        </p:spPr>
        <p:txBody>
          <a:bodyPr/>
          <a:lstStyle/>
          <a:p>
            <a:fld id="{A3D67E5B-863D-C746-930C-13362A2F8575}" type="slidenum">
              <a:rPr lang="en-US" smtClean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pPr/>
              <a:t>4</a:t>
            </a:fld>
            <a:endParaRPr lang="en-US" smtClean="0"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Security Hard?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594725" cy="4724400"/>
          </a:xfrm>
        </p:spPr>
        <p:txBody>
          <a:bodyPr/>
          <a:lstStyle/>
          <a:p>
            <a:r>
              <a:rPr lang="en-US" dirty="0" smtClean="0"/>
              <a:t>Hadoop is </a:t>
            </a:r>
            <a:r>
              <a:rPr lang="en-US" b="1" i="1" dirty="0" smtClean="0"/>
              <a:t>Distributed</a:t>
            </a:r>
          </a:p>
          <a:p>
            <a:pPr lvl="1"/>
            <a:r>
              <a:rPr lang="en-US" dirty="0" smtClean="0"/>
              <a:t>runs on a </a:t>
            </a:r>
            <a:r>
              <a:rPr lang="en-US" b="1" dirty="0" smtClean="0"/>
              <a:t>cluster </a:t>
            </a:r>
            <a:r>
              <a:rPr lang="en-US" dirty="0" smtClean="0"/>
              <a:t>of computers.</a:t>
            </a:r>
            <a:endParaRPr lang="en-US" dirty="0" smtClean="0"/>
          </a:p>
          <a:p>
            <a:r>
              <a:rPr lang="en-US" dirty="0" smtClean="0"/>
              <a:t>Trust must be mutual between </a:t>
            </a:r>
            <a:r>
              <a:rPr lang="en-US" dirty="0" err="1" smtClean="0"/>
              <a:t>Hadoop</a:t>
            </a:r>
            <a:r>
              <a:rPr lang="en-US" dirty="0" smtClean="0"/>
              <a:t> Servers and the clients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Delegation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just client-server, the servers access other services on behalf of others.</a:t>
            </a:r>
          </a:p>
          <a:p>
            <a:r>
              <a:rPr lang="en-US" dirty="0" smtClean="0"/>
              <a:t>MapReduce need to have user’s permissions</a:t>
            </a:r>
          </a:p>
          <a:p>
            <a:pPr lvl="1"/>
            <a:r>
              <a:rPr lang="en-US" dirty="0" smtClean="0"/>
              <a:t>Even if the user logs out</a:t>
            </a:r>
          </a:p>
          <a:p>
            <a:r>
              <a:rPr lang="en-US" dirty="0" smtClean="0"/>
              <a:t>MapReduce jobs need to:</a:t>
            </a:r>
          </a:p>
          <a:p>
            <a:pPr lvl="1"/>
            <a:r>
              <a:rPr lang="en-US" dirty="0" smtClean="0"/>
              <a:t>Get and keep the necessary credentials</a:t>
            </a:r>
          </a:p>
          <a:p>
            <a:pPr lvl="1"/>
            <a:r>
              <a:rPr lang="en-US" dirty="0" smtClean="0"/>
              <a:t>Renew them while the job is running</a:t>
            </a:r>
          </a:p>
          <a:p>
            <a:pPr lvl="1"/>
            <a:r>
              <a:rPr lang="en-US" dirty="0" smtClean="0"/>
              <a:t>Destroy them when the job finishes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08" charset="-128"/>
                <a:cs typeface="ＭＳ Ｐゴシック" pitchFamily="-108" charset="-128"/>
              </a:rPr>
              <a:t>Solution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Prevent unauthorized HDFS access</a:t>
            </a:r>
          </a:p>
          <a:p>
            <a:pPr lvl="1">
              <a:buFont typeface="Arial" pitchFamily="-108" charset="0"/>
              <a:buChar char="•"/>
            </a:pPr>
            <a:r>
              <a:rPr lang="en-US" dirty="0" smtClean="0"/>
              <a:t>All HDFS clients </a:t>
            </a:r>
            <a:r>
              <a:rPr lang="en-US" b="1" dirty="0" smtClean="0"/>
              <a:t>must </a:t>
            </a:r>
            <a:r>
              <a:rPr lang="en-US" dirty="0" smtClean="0"/>
              <a:t>be authenticated.</a:t>
            </a:r>
          </a:p>
          <a:p>
            <a:pPr lvl="1">
              <a:buFont typeface="Arial" pitchFamily="-108" charset="0"/>
              <a:buChar char="•"/>
            </a:pPr>
            <a:r>
              <a:rPr lang="en-US" dirty="0" smtClean="0"/>
              <a:t>Including tasks running as part of MapReduce jobs</a:t>
            </a:r>
          </a:p>
          <a:p>
            <a:pPr lvl="1">
              <a:buFont typeface="Arial" pitchFamily="-108" charset="0"/>
              <a:buChar char="•"/>
            </a:pPr>
            <a:r>
              <a:rPr lang="en-US" dirty="0" smtClean="0"/>
              <a:t>And jobs submitted through Oozie.</a:t>
            </a:r>
          </a:p>
          <a:p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Users must also authenticate servers</a:t>
            </a:r>
          </a:p>
          <a:p>
            <a:pPr lvl="1">
              <a:buFont typeface="Arial" pitchFamily="-108" charset="0"/>
              <a:buChar char="•"/>
            </a:pPr>
            <a:r>
              <a:rPr lang="en-US" dirty="0" smtClean="0"/>
              <a:t>Otherwise fraudulent servers could steal </a:t>
            </a:r>
            <a:r>
              <a:rPr lang="en-US" dirty="0" smtClean="0"/>
              <a:t>credentials</a:t>
            </a:r>
          </a:p>
          <a:p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Integrate </a:t>
            </a:r>
            <a:r>
              <a:rPr lang="en-US" dirty="0" err="1" smtClean="0">
                <a:ea typeface="ＭＳ Ｐゴシック" pitchFamily="-108" charset="-128"/>
                <a:cs typeface="ＭＳ Ｐゴシック" pitchFamily="-108" charset="-128"/>
              </a:rPr>
              <a:t>Hadoop</a:t>
            </a:r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 with Kerberos</a:t>
            </a:r>
          </a:p>
          <a:p>
            <a:pPr lvl="1">
              <a:buFont typeface="Arial" pitchFamily="-108" charset="0"/>
              <a:buChar char="•"/>
            </a:pPr>
            <a:r>
              <a:rPr lang="en-US" dirty="0" smtClean="0"/>
              <a:t>Proven open source distributed authentication system.</a:t>
            </a:r>
          </a:p>
          <a:p>
            <a:pPr lvl="1">
              <a:buFont typeface="Arial" pitchFamily="-108" charset="0"/>
              <a:buChar char="•"/>
            </a:pPr>
            <a:endParaRPr lang="en-US" sz="3200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200525" y="6537325"/>
            <a:ext cx="752475" cy="365125"/>
          </a:xfrm>
          <a:noFill/>
        </p:spPr>
        <p:txBody>
          <a:bodyPr/>
          <a:lstStyle/>
          <a:p>
            <a:fld id="{1857D9BD-E159-D644-90CD-D27C61F2260D}" type="slidenum">
              <a:rPr lang="en-US" smtClean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pPr/>
              <a:t>7</a:t>
            </a:fld>
            <a:endParaRPr lang="en-US" smtClean="0"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08" charset="-128"/>
                <a:cs typeface="ＭＳ Ｐゴシック" pitchFamily="-108" charset="-128"/>
              </a:rPr>
              <a:t>Requirements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549275" y="1371600"/>
            <a:ext cx="8061325" cy="4876800"/>
          </a:xfrm>
        </p:spPr>
        <p:txBody>
          <a:bodyPr/>
          <a:lstStyle/>
          <a:p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Security must be optional.</a:t>
            </a:r>
          </a:p>
          <a:p>
            <a:pPr lvl="1"/>
            <a:r>
              <a:rPr lang="en-US" dirty="0" smtClean="0"/>
              <a:t>Not all clusters are shared between users.</a:t>
            </a:r>
          </a:p>
          <a:p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Hadoop must not prompt for passwords</a:t>
            </a:r>
          </a:p>
          <a:p>
            <a:pPr lvl="1"/>
            <a:r>
              <a:rPr lang="en-US" dirty="0" smtClean="0"/>
              <a:t>Makes it easy to make </a:t>
            </a:r>
            <a:r>
              <a:rPr lang="en-US" dirty="0" err="1" smtClean="0"/>
              <a:t>trojan</a:t>
            </a:r>
            <a:r>
              <a:rPr lang="en-US" dirty="0" smtClean="0"/>
              <a:t> horse versions.</a:t>
            </a:r>
          </a:p>
          <a:p>
            <a:pPr lvl="1"/>
            <a:r>
              <a:rPr lang="en-US" dirty="0" smtClean="0"/>
              <a:t>Must have single sign on.</a:t>
            </a:r>
          </a:p>
          <a:p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Must handle the launch of a MapReduce job on 4,000 Nodes</a:t>
            </a:r>
          </a:p>
          <a:p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Performance / Reliability must not be compromised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Security Definitions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a typeface="ＭＳ Ｐゴシック" pitchFamily="-108" charset="-128"/>
                <a:cs typeface="ＭＳ Ｐゴシック" pitchFamily="-108" charset="-128"/>
              </a:rPr>
              <a:t>Authentication </a:t>
            </a:r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–</a:t>
            </a:r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 Who </a:t>
            </a:r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is </a:t>
            </a:r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the user?</a:t>
            </a:r>
          </a:p>
          <a:p>
            <a:pPr lvl="1"/>
            <a:r>
              <a:rPr lang="en-US" dirty="0" smtClean="0"/>
              <a:t>Hadoop 0.20 completely trusted the user</a:t>
            </a:r>
          </a:p>
          <a:p>
            <a:pPr lvl="2"/>
            <a:r>
              <a:rPr lang="en-US" dirty="0" smtClean="0"/>
              <a:t>Sent user and groups over wire</a:t>
            </a:r>
          </a:p>
          <a:p>
            <a:pPr lvl="1"/>
            <a:r>
              <a:rPr lang="en-US" dirty="0" smtClean="0"/>
              <a:t>We need it on both RPC and Web UI.</a:t>
            </a:r>
          </a:p>
          <a:p>
            <a:r>
              <a:rPr lang="en-US" b="1" dirty="0" smtClean="0">
                <a:ea typeface="ＭＳ Ｐゴシック" pitchFamily="-108" charset="-128"/>
                <a:cs typeface="ＭＳ Ｐゴシック" pitchFamily="-108" charset="-128"/>
              </a:rPr>
              <a:t>Authorization </a:t>
            </a:r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– What can that user do?</a:t>
            </a:r>
          </a:p>
          <a:p>
            <a:pPr lvl="1"/>
            <a:r>
              <a:rPr lang="en-US" dirty="0" smtClean="0"/>
              <a:t>HDFS had owners and permissions since 0.16.</a:t>
            </a:r>
          </a:p>
          <a:p>
            <a:r>
              <a:rPr lang="en-US" b="1" dirty="0" smtClean="0"/>
              <a:t>Auditing </a:t>
            </a:r>
            <a:r>
              <a:rPr lang="en-US" dirty="0" smtClean="0"/>
              <a:t>– Who did</a:t>
            </a:r>
            <a:r>
              <a:rPr lang="en-US" dirty="0" smtClean="0"/>
              <a:t> that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05_internal1_ppt">
  <a:themeElements>
    <a:clrScheme name="2005_internal1_pp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05_internal1_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2005_internal1_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5_internal1_pp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5_internal1_pp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5_internal1_pp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5_internal1_pp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5_internal1_pp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5_internal1_pp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5_internal1_pp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5_internal1_pp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5_internal1_pp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5_internal1_pp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5_internal1_pp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39332</TotalTime>
  <Words>1040</Words>
  <Application>Microsoft Macintosh PowerPoint</Application>
  <PresentationFormat>On-screen Show (4:3)</PresentationFormat>
  <Paragraphs>164</Paragraphs>
  <Slides>23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2005_internal1_ppt</vt:lpstr>
      <vt:lpstr>Making Apache Hadoop Secure</vt:lpstr>
      <vt:lpstr>Introductions</vt:lpstr>
      <vt:lpstr>Problem</vt:lpstr>
      <vt:lpstr>History</vt:lpstr>
      <vt:lpstr>Why is Security Hard?</vt:lpstr>
      <vt:lpstr>Need Delegation</vt:lpstr>
      <vt:lpstr>Solution</vt:lpstr>
      <vt:lpstr>Requirements</vt:lpstr>
      <vt:lpstr>Security Definitions</vt:lpstr>
      <vt:lpstr>Authentication</vt:lpstr>
      <vt:lpstr>Authorization</vt:lpstr>
      <vt:lpstr>Auditing</vt:lpstr>
      <vt:lpstr>Kerberos and Single Sign-on</vt:lpstr>
      <vt:lpstr>Kerberos Dataflow</vt:lpstr>
      <vt:lpstr>HDFS Delegation Tokens</vt:lpstr>
      <vt:lpstr>Other tokens….</vt:lpstr>
      <vt:lpstr>Proxy-Users</vt:lpstr>
      <vt:lpstr>Primary Communication Paths</vt:lpstr>
      <vt:lpstr>Task Isolation</vt:lpstr>
      <vt:lpstr>Questions?</vt:lpstr>
      <vt:lpstr>Slide 21</vt:lpstr>
      <vt:lpstr>Upgrading to Security</vt:lpstr>
      <vt:lpstr>Mapping to Usernames</vt:lpstr>
    </vt:vector>
  </TitlesOfParts>
  <Manager/>
  <Company>Yahoo!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Hadoop Security</dc:title>
  <dc:subject/>
  <dc:creator>Devaraj Das</dc:creator>
  <cp:keywords/>
  <dc:description>Berlin Buzzwords 2011</dc:description>
  <cp:lastModifiedBy>Devaraj Das</cp:lastModifiedBy>
  <cp:revision>838</cp:revision>
  <cp:lastPrinted>2011-06-06T06:06:30Z</cp:lastPrinted>
  <dcterms:created xsi:type="dcterms:W3CDTF">2011-06-03T22:53:03Z</dcterms:created>
  <dcterms:modified xsi:type="dcterms:W3CDTF">2011-06-06T22:16:12Z</dcterms:modified>
  <cp:category/>
</cp:coreProperties>
</file>