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7" r:id="rId4"/>
    <p:sldId id="282" r:id="rId5"/>
    <p:sldId id="278" r:id="rId6"/>
    <p:sldId id="286" r:id="rId7"/>
    <p:sldId id="279" r:id="rId8"/>
    <p:sldId id="288" r:id="rId9"/>
    <p:sldId id="280" r:id="rId10"/>
    <p:sldId id="289" r:id="rId11"/>
    <p:sldId id="281" r:id="rId12"/>
    <p:sldId id="290" r:id="rId13"/>
    <p:sldId id="284" r:id="rId14"/>
    <p:sldId id="291" r:id="rId15"/>
    <p:sldId id="285" r:id="rId16"/>
    <p:sldId id="27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88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5964-A66F-D740-BA1D-2EF8D1D69D79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B0AC-4495-D24B-834D-72C838497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B0AC-4495-D24B-834D-72C838497B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ppt_title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891"/>
            <a:ext cx="9143999" cy="246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su_ppt_titl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547405"/>
            <a:ext cx="3041653" cy="548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6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756400" y="6534150"/>
            <a:ext cx="2362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(Confidential)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9962"/>
            <a:ext cx="9144000" cy="1048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FB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756400" y="6534150"/>
            <a:ext cx="2362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(Confidential)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9962"/>
            <a:ext cx="9144000" cy="1048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756400" y="6534150"/>
            <a:ext cx="2362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(Confidential)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9962"/>
            <a:ext cx="9143999" cy="1048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756400" y="6534150"/>
            <a:ext cx="2362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(Confidential)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AD9D7-06E7-3C4D-8127-AF892154CFE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2133600" cy="365125"/>
          </a:xfrm>
          <a:prstGeom prst="rect">
            <a:avLst/>
          </a:prstGeom>
        </p:spPr>
        <p:txBody>
          <a:bodyPr/>
          <a:lstStyle/>
          <a:p>
            <a:fld id="{27E15B16-0443-0141-BF25-9E6024F80D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ontent Placeholder 5" descr="Power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09962"/>
            <a:ext cx="9144000" cy="1048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44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1800" y="6537325"/>
            <a:ext cx="2362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dcryans@apach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tumbleupon.com/job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Multiple Uses of HBase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Jean-Daniel Cryans, DB Engineer @ SU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jdcryans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jdcryans@apache.org</a:t>
            </a:r>
            <a:endParaRPr lang="en-US" dirty="0" smtClean="0"/>
          </a:p>
          <a:p>
            <a:r>
              <a:rPr lang="en-US" dirty="0" smtClean="0"/>
              <a:t>Berlin Buzzwords, Germany, June 7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Counters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facebook.com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Facebook</a:t>
            </a:r>
            <a:r>
              <a:rPr lang="en-US" dirty="0" smtClean="0"/>
              <a:t> Insights is a new product that offers real-time analytics for developers and website owners.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Massive amounts of counters are incremented per second. See Jonathan Gray’s talk tomorrow for more!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stumbleupon.com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Counters used to keep track of everything our users do and AB testing.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Mix of “sloppy” counters applied asynchronously and synchronously.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Archive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Storing logs, time series, </a:t>
            </a:r>
            <a:r>
              <a:rPr lang="en-US" dirty="0" smtClean="0"/>
              <a:t>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the most recent data is accessed.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Regions should be big, try to keep row key distribution even.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Often impossible/impractical to MapReduce archive tables, requires skipping rows.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6200"/>
            <a:ext cx="3657600" cy="19950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Archive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stumbleupon.com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 err="1" smtClean="0"/>
              <a:t>OpenTSDB</a:t>
            </a:r>
            <a:r>
              <a:rPr lang="en-US" dirty="0" smtClean="0"/>
              <a:t> to monitor all our machine and systems.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Storing 2.5B data points per week, more are added on a daily basis.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mozilla.com’s</a:t>
            </a:r>
            <a:r>
              <a:rPr lang="en-US" dirty="0" smtClean="0"/>
              <a:t> Socorro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Firefox crashes are stored in HBase for processing.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Batch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old MapReduce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region = 1 map, can’t go lower without knowledge of the key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you can use: Hive, Pig, Cascading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Speculative execution should be disabled when reading/writing to HBase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Block caching is often useless when scanning, either disable completely or on the Scan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Batch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stumbleupon.com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Hive is usually used by business analysts to combine </a:t>
            </a:r>
            <a:r>
              <a:rPr lang="en-US" dirty="0" err="1" smtClean="0"/>
              <a:t>MySQL</a:t>
            </a:r>
            <a:r>
              <a:rPr lang="en-US" dirty="0" smtClean="0"/>
              <a:t>, logs and HBase data and by developers seeking fast answers about their big data.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Cascading is used by engineers to write data pipelines for the ad system.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Pure MR are used by the research team for complicated machine learning jobs for our recommendation engine.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twitter.com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copy of the tweets table is stored in HBase and processed, loaded via Elephant Bird.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654302"/>
            <a:ext cx="1447800" cy="13174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Batch &amp; Real-time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Respec</a:t>
            </a:r>
            <a:r>
              <a:rPr lang="en-US" dirty="0" smtClean="0"/>
              <a:t>ting </a:t>
            </a:r>
            <a:r>
              <a:rPr lang="en-US" dirty="0" err="1" smtClean="0"/>
              <a:t>SLAs</a:t>
            </a:r>
            <a:r>
              <a:rPr lang="en-US" dirty="0" smtClean="0"/>
              <a:t> versus trying to feed MR jobs with IO, best to avoid.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option is to have 2 classes of              clusters, one live and one MR.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Else, configure to have a few slots as possible. If scanning data that’s served live, better to avoid block caching.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265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Infrastructure Engineer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Administrator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Reliability Engineer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 Software Engineer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(and more)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http://www.stumbleupon.com/jobs/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Mandatory “We’re </a:t>
            </a:r>
            <a:r>
              <a:rPr lang="en-US" dirty="0" smtClean="0"/>
              <a:t>Hiring</a:t>
            </a:r>
            <a:r>
              <a:rPr lang="en-US" dirty="0" smtClean="0"/>
              <a:t>!” slide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638800" y="4727448"/>
            <a:ext cx="3429000" cy="1139952"/>
          </a:xfrm>
          <a:prstGeom prst="wedgeEllipseCallou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Help us building the best recommendation engine!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33600"/>
            <a:ext cx="297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HBase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X in HBase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2882"/>
            <a:ext cx="3830579" cy="2895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74268"/>
            <a:ext cx="665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LOLcat</a:t>
            </a:r>
            <a:r>
              <a:rPr lang="en-US" dirty="0" smtClean="0"/>
              <a:t> to keep you awake, thanks </a:t>
            </a:r>
            <a:r>
              <a:rPr lang="en-US" dirty="0" smtClean="0"/>
              <a:t>to http://</a:t>
            </a:r>
            <a:r>
              <a:rPr lang="en-US" dirty="0" err="1" smtClean="0"/>
              <a:t>icanhascheezburger.com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HBase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 Data™</a:t>
            </a:r>
          </a:p>
          <a:p>
            <a:pPr marL="914400" lvl="1" indent="-514350">
              <a:buNone/>
            </a:pPr>
            <a:r>
              <a:rPr lang="en-US" dirty="0" smtClean="0"/>
              <a:t>HBase scales as you add machines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Affinity with Hadoop</a:t>
            </a:r>
          </a:p>
          <a:p>
            <a:pPr marL="914400" lvl="1" indent="-514350">
              <a:buNone/>
            </a:pPr>
            <a:r>
              <a:rPr lang="en-US" dirty="0" smtClean="0"/>
              <a:t>Same configuration files, scripts,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to write something similar anyway</a:t>
            </a:r>
          </a:p>
          <a:p>
            <a:pPr marL="914400" lvl="1" indent="-514350">
              <a:buNone/>
            </a:pPr>
            <a:r>
              <a:rPr lang="en-US" dirty="0" smtClean="0"/>
              <a:t>Files in HDFS are immutable, then it turtles all the way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Simple concepts</a:t>
            </a:r>
          </a:p>
          <a:p>
            <a:pPr marL="914400" lvl="1" indent="-514350">
              <a:buNone/>
            </a:pPr>
            <a:r>
              <a:rPr lang="en-US" dirty="0" smtClean="0"/>
              <a:t>Master-slave, row-level ACID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65238"/>
            <a:ext cx="15875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dirty="0" smtClean="0"/>
              <a:t>Use HBase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concerns: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Query patterns (direct key access, joins, etc)</a:t>
            </a:r>
          </a:p>
          <a:p>
            <a:pPr marL="1314450" lvl="2" indent="-514350">
              <a:buNone/>
            </a:pPr>
            <a:r>
              <a:rPr lang="en-US" dirty="0" smtClean="0"/>
              <a:t>	duplicate </a:t>
            </a:r>
            <a:r>
              <a:rPr lang="en-US" dirty="0" smtClean="0"/>
              <a:t>data,</a:t>
            </a:r>
            <a:r>
              <a:rPr lang="en-US" dirty="0" smtClean="0"/>
              <a:t> join at </a:t>
            </a:r>
            <a:r>
              <a:rPr lang="en-US" dirty="0" smtClean="0"/>
              <a:t>the application level, embed in </a:t>
            </a:r>
            <a:r>
              <a:rPr lang="en-US" dirty="0" smtClean="0"/>
              <a:t>families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Read/Write proportions</a:t>
            </a:r>
          </a:p>
          <a:p>
            <a:pPr marL="1314450" lvl="2" indent="-514350">
              <a:buNone/>
            </a:pPr>
            <a:r>
              <a:rPr lang="en-US" dirty="0" smtClean="0"/>
              <a:t>	Usually dictates the amount of RAM given to the </a:t>
            </a:r>
            <a:r>
              <a:rPr lang="en-US" dirty="0" err="1" smtClean="0"/>
              <a:t>MemStores</a:t>
            </a:r>
            <a:r>
              <a:rPr lang="en-US" dirty="0" smtClean="0"/>
              <a:t> and the block cache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Working dataset size</a:t>
            </a:r>
          </a:p>
          <a:p>
            <a:pPr marL="1314450" lvl="2" indent="-514350">
              <a:buNone/>
            </a:pPr>
            <a:r>
              <a:rPr lang="en-US" dirty="0" smtClean="0"/>
              <a:t>	If it doesn’t fit in the block cache, it’s usually better to skip it. Hi random workloads!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184400"/>
            <a:ext cx="2476500" cy="330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to</a:t>
            </a:r>
            <a:r>
              <a:rPr lang="en-US" dirty="0" smtClean="0"/>
              <a:t>: CRUD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Straight up Create, Read, Update, Delete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HBase becomes a general store, one table per class, usually one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crafting row keys, consider </a:t>
            </a:r>
            <a:br>
              <a:rPr lang="en-US" dirty="0" smtClean="0"/>
            </a:br>
            <a:r>
              <a:rPr lang="en-US" dirty="0" smtClean="0"/>
              <a:t>well distributed keys (UUID) VS </a:t>
            </a:r>
            <a:br>
              <a:rPr lang="en-US" dirty="0" smtClean="0"/>
            </a:br>
            <a:r>
              <a:rPr lang="en-US" dirty="0" smtClean="0"/>
              <a:t>incrementing keys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CRUD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stumbleupon.com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About 100 tables used for our products.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Families usually called “</a:t>
            </a:r>
            <a:r>
              <a:rPr lang="en-US" dirty="0" err="1" smtClean="0"/>
              <a:t>d</a:t>
            </a:r>
            <a:r>
              <a:rPr lang="en-US" dirty="0" smtClean="0"/>
              <a:t>”, saves on memory and disk.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DAO layer is the same for </a:t>
            </a:r>
            <a:r>
              <a:rPr lang="en-US" dirty="0" err="1" smtClean="0"/>
              <a:t>MySQL</a:t>
            </a:r>
            <a:r>
              <a:rPr lang="en-US" dirty="0" smtClean="0"/>
              <a:t> and HBase.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Access done through Thrift, one per region server. Topology stored in ZK.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yfrog.com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Whole site served out of HBase through Thrift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Big Objects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Storing web pages, images,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default configuration is usually not suitable, </a:t>
            </a:r>
            <a:r>
              <a:rPr lang="en-US" dirty="0" err="1" smtClean="0"/>
              <a:t>memstore</a:t>
            </a:r>
            <a:r>
              <a:rPr lang="en-US" dirty="0" smtClean="0"/>
              <a:t> and region sizes are too small.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possible, compress the data before sending into HBase. Most of the time that’s already done with images.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Big Objects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</a:t>
            </a:r>
            <a:r>
              <a:rPr lang="en-US" dirty="0" err="1" smtClean="0"/>
              <a:t>frog.com</a:t>
            </a:r>
            <a:r>
              <a:rPr lang="en-US" dirty="0" smtClean="0"/>
              <a:t> / </a:t>
            </a:r>
            <a:r>
              <a:rPr lang="en-US" dirty="0" err="1" smtClean="0"/>
              <a:t>imageshack.us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Every </a:t>
            </a:r>
            <a:r>
              <a:rPr lang="en-US" dirty="0" err="1" smtClean="0"/>
              <a:t>yfrog</a:t>
            </a:r>
            <a:r>
              <a:rPr lang="en-US" dirty="0" smtClean="0"/>
              <a:t> image and some </a:t>
            </a:r>
            <a:r>
              <a:rPr lang="en-US" dirty="0" err="1" smtClean="0"/>
              <a:t>imageshack</a:t>
            </a:r>
            <a:r>
              <a:rPr lang="en-US" dirty="0" smtClean="0"/>
              <a:t> images end up in a heterogeneous cluster of &gt;50 desktop-class machines.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Serving done through REST servers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stumbleupon.com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We crawl every website that we recommend and store it in HBase for later processing.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About to migrate from storing thumbnails into </a:t>
            </a:r>
            <a:r>
              <a:rPr lang="en-US" dirty="0" err="1" smtClean="0"/>
              <a:t>Netapp</a:t>
            </a:r>
            <a:r>
              <a:rPr lang="en-US" dirty="0" smtClean="0"/>
              <a:t> to HBase more cost effective.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to: Counters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 page views, accesses, actions,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HBase supports atomic “compare-and-swap” since 2009, </a:t>
            </a:r>
            <a:r>
              <a:rPr lang="en-US" dirty="0" err="1" smtClean="0"/>
              <a:t>incrementColumnValue</a:t>
            </a:r>
            <a:r>
              <a:rPr lang="en-US" dirty="0" smtClean="0"/>
              <a:t> is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Pre-split regions in order to have a few per region server, it should not split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0" y="3505200"/>
            <a:ext cx="2825750" cy="212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Ppt Template.potx</Template>
  <TotalTime>8992</TotalTime>
  <Words>840</Words>
  <Application>Microsoft Macintosh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 Ppt Template</vt:lpstr>
      <vt:lpstr>The Multiple Uses of HBase</vt:lpstr>
      <vt:lpstr>Overview</vt:lpstr>
      <vt:lpstr>Why HBase</vt:lpstr>
      <vt:lpstr>How to Use HBase</vt:lpstr>
      <vt:lpstr>How to: CRUD</vt:lpstr>
      <vt:lpstr>How to: CRUD</vt:lpstr>
      <vt:lpstr>How to: Big Objects</vt:lpstr>
      <vt:lpstr>How to: Big Objects</vt:lpstr>
      <vt:lpstr>How to: Counters</vt:lpstr>
      <vt:lpstr>How to: Counters</vt:lpstr>
      <vt:lpstr>How to: Archive</vt:lpstr>
      <vt:lpstr>How to: Archive</vt:lpstr>
      <vt:lpstr>How to: Batch</vt:lpstr>
      <vt:lpstr>How to: Batch</vt:lpstr>
      <vt:lpstr>How to: Batch &amp; Real-time</vt:lpstr>
      <vt:lpstr>Mandatory “We’re Hiring!” slide</vt:lpstr>
      <vt:lpstr>Slide 17</vt:lpstr>
    </vt:vector>
  </TitlesOfParts>
  <Company>Stumbleupon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Status</dc:title>
  <dc:creator>Jean-Daniel Cryans</dc:creator>
  <cp:lastModifiedBy>Jean-Daniel Cryans</cp:lastModifiedBy>
  <cp:revision>38</cp:revision>
  <dcterms:created xsi:type="dcterms:W3CDTF">2011-06-05T23:12:17Z</dcterms:created>
  <dcterms:modified xsi:type="dcterms:W3CDTF">2011-06-06T15:54:12Z</dcterms:modified>
</cp:coreProperties>
</file>